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256" r:id="rId3"/>
    <p:sldId id="257" r:id="rId4"/>
    <p:sldId id="264" r:id="rId5"/>
    <p:sldId id="265" r:id="rId6"/>
    <p:sldId id="266" r:id="rId7"/>
    <p:sldId id="261" r:id="rId8"/>
    <p:sldId id="267" r:id="rId9"/>
    <p:sldId id="270" r:id="rId10"/>
    <p:sldId id="262" r:id="rId11"/>
    <p:sldId id="269" r:id="rId12"/>
    <p:sldId id="268" r:id="rId13"/>
    <p:sldId id="271" r:id="rId14"/>
    <p:sldId id="272" r:id="rId15"/>
    <p:sldId id="273" r:id="rId16"/>
    <p:sldId id="274" r:id="rId17"/>
    <p:sldId id="275" r:id="rId18"/>
    <p:sldId id="276" r:id="rId19"/>
    <p:sldId id="280" r:id="rId20"/>
    <p:sldId id="277" r:id="rId21"/>
    <p:sldId id="279" r:id="rId22"/>
    <p:sldId id="278" r:id="rId23"/>
    <p:sldId id="281" r:id="rId24"/>
    <p:sldId id="283" r:id="rId25"/>
    <p:sldId id="284" r:id="rId26"/>
    <p:sldId id="285" r:id="rId2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西村 まみ" initials="西村" lastIdx="1" clrIdx="0">
    <p:extLst>
      <p:ext uri="{19B8F6BF-5375-455C-9EA6-DF929625EA0E}">
        <p15:presenceInfo xmlns:p15="http://schemas.microsoft.com/office/powerpoint/2012/main" userId="S-1-5-21-2358499474-1494585354-2732343914-5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768" autoAdjust="0"/>
  </p:normalViewPr>
  <p:slideViewPr>
    <p:cSldViewPr snapToGrid="0">
      <p:cViewPr varScale="1">
        <p:scale>
          <a:sx n="59" d="100"/>
          <a:sy n="59" d="100"/>
        </p:scale>
        <p:origin x="17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5682" tIns="47841" rIns="95682" bIns="47841"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40" y="1"/>
            <a:ext cx="2949786" cy="498693"/>
          </a:xfrm>
          <a:prstGeom prst="rect">
            <a:avLst/>
          </a:prstGeom>
        </p:spPr>
        <p:txBody>
          <a:bodyPr vert="horz" lIns="95682" tIns="47841" rIns="95682" bIns="47841" rtlCol="0"/>
          <a:lstStyle>
            <a:lvl1pPr algn="r">
              <a:defRPr sz="1300"/>
            </a:lvl1pPr>
          </a:lstStyle>
          <a:p>
            <a:fld id="{0B883292-D488-4081-86CB-A3642DADD54F}" type="datetimeFigureOut">
              <a:rPr kumimoji="1" lang="ja-JP" altLang="en-US" smtClean="0"/>
              <a:t>2026/6/30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5682" tIns="47841" rIns="95682" bIns="47841" rtlCol="0" anchor="ctr"/>
          <a:lstStyle/>
          <a:p>
            <a:endParaRPr lang="ja-JP" altLang="en-US"/>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5682" tIns="47841" rIns="95682" bIns="4784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5682" tIns="47841" rIns="95682" bIns="4784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5682" tIns="47841" rIns="95682" bIns="47841" rtlCol="0" anchor="b"/>
          <a:lstStyle>
            <a:lvl1pPr algn="r">
              <a:defRPr sz="1300"/>
            </a:lvl1pPr>
          </a:lstStyle>
          <a:p>
            <a:fld id="{4E804CB1-1325-4266-A2B9-A4DC1D2882E4}" type="slidenum">
              <a:rPr kumimoji="1" lang="ja-JP" altLang="en-US" smtClean="0"/>
              <a:t>‹#›</a:t>
            </a:fld>
            <a:endParaRPr kumimoji="1" lang="ja-JP" altLang="en-US"/>
          </a:p>
        </p:txBody>
      </p:sp>
    </p:spTree>
    <p:extLst>
      <p:ext uri="{BB962C8B-B14F-4D97-AF65-F5344CB8AC3E}">
        <p14:creationId xmlns:p14="http://schemas.microsoft.com/office/powerpoint/2010/main" val="1565128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1</a:t>
            </a:fld>
            <a:endParaRPr kumimoji="1" lang="ja-JP" altLang="en-US"/>
          </a:p>
        </p:txBody>
      </p:sp>
    </p:spTree>
    <p:extLst>
      <p:ext uri="{BB962C8B-B14F-4D97-AF65-F5344CB8AC3E}">
        <p14:creationId xmlns:p14="http://schemas.microsoft.com/office/powerpoint/2010/main" val="103463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★なぜ、人生会議が必要か？</a:t>
            </a:r>
            <a:endParaRPr kumimoji="1" lang="en-US" altLang="ja-JP" dirty="0"/>
          </a:p>
          <a:p>
            <a:endParaRPr kumimoji="1" lang="en-US" altLang="ja-JP" dirty="0"/>
          </a:p>
          <a:p>
            <a:r>
              <a:rPr kumimoji="1" lang="ja-JP" altLang="en-US" dirty="0"/>
              <a:t>平均寿命は、今後も少しづつ伸びていき、</a:t>
            </a:r>
            <a:endParaRPr kumimoji="1" lang="en-US" altLang="ja-JP" dirty="0"/>
          </a:p>
          <a:p>
            <a:r>
              <a:rPr kumimoji="1" lang="en-US" altLang="ja-JP" dirty="0"/>
              <a:t>2070</a:t>
            </a:r>
            <a:r>
              <a:rPr kumimoji="1" lang="ja-JP" altLang="en-US" dirty="0"/>
              <a:t>年の推計値では、</a:t>
            </a:r>
            <a:endParaRPr kumimoji="1" lang="en-US" altLang="ja-JP" dirty="0"/>
          </a:p>
          <a:p>
            <a:r>
              <a:rPr kumimoji="1" lang="ja-JP" altLang="en-US" dirty="0"/>
              <a:t>男性：</a:t>
            </a:r>
            <a:r>
              <a:rPr kumimoji="1" lang="en-US" altLang="ja-JP" dirty="0"/>
              <a:t>85.89</a:t>
            </a:r>
            <a:r>
              <a:rPr kumimoji="1" lang="ja-JP" altLang="en-US" dirty="0"/>
              <a:t>歳</a:t>
            </a:r>
            <a:endParaRPr kumimoji="1" lang="en-US" altLang="ja-JP" dirty="0"/>
          </a:p>
          <a:p>
            <a:r>
              <a:rPr kumimoji="1" lang="ja-JP" altLang="en-US" dirty="0"/>
              <a:t>女性：</a:t>
            </a:r>
            <a:r>
              <a:rPr kumimoji="1" lang="en-US" altLang="ja-JP" dirty="0"/>
              <a:t>91.94</a:t>
            </a:r>
            <a:r>
              <a:rPr kumimoji="1" lang="ja-JP" altLang="en-US" dirty="0"/>
              <a:t>歳</a:t>
            </a:r>
            <a:endParaRPr kumimoji="1" lang="en-US" altLang="ja-JP" dirty="0"/>
          </a:p>
          <a:p>
            <a:r>
              <a:rPr kumimoji="1" lang="ja-JP" altLang="en-US" dirty="0"/>
              <a:t>となっています。</a:t>
            </a:r>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10</a:t>
            </a:fld>
            <a:endParaRPr kumimoji="1" lang="ja-JP" altLang="en-US"/>
          </a:p>
        </p:txBody>
      </p:sp>
    </p:spTree>
    <p:extLst>
      <p:ext uri="{BB962C8B-B14F-4D97-AF65-F5344CB8AC3E}">
        <p14:creationId xmlns:p14="http://schemas.microsoft.com/office/powerpoint/2010/main" val="64492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★なぜ人生会議が必要か？</a:t>
            </a:r>
            <a:endParaRPr kumimoji="1" lang="en-US" altLang="ja-JP" dirty="0"/>
          </a:p>
          <a:p>
            <a:endParaRPr kumimoji="1" lang="en-US" altLang="ja-JP" dirty="0"/>
          </a:p>
          <a:p>
            <a:r>
              <a:rPr kumimoji="1" lang="ja-JP" altLang="en-US" dirty="0"/>
              <a:t>平均寿命の延びに伴い、健康寿命も延びてはいますが、</a:t>
            </a:r>
            <a:endParaRPr kumimoji="1" lang="en-US" altLang="ja-JP" dirty="0"/>
          </a:p>
          <a:p>
            <a:r>
              <a:rPr kumimoji="1" lang="ja-JP" altLang="en-US" dirty="0"/>
              <a:t>平均寿命と健康寿命には、男性で約</a:t>
            </a:r>
            <a:r>
              <a:rPr kumimoji="1" lang="en-US" altLang="ja-JP" dirty="0"/>
              <a:t>8</a:t>
            </a:r>
            <a:r>
              <a:rPr kumimoji="1" lang="ja-JP" altLang="en-US" dirty="0"/>
              <a:t>年、女性で約</a:t>
            </a:r>
            <a:r>
              <a:rPr kumimoji="1" lang="en-US" altLang="ja-JP" dirty="0"/>
              <a:t>11</a:t>
            </a:r>
            <a:r>
              <a:rPr kumimoji="1" lang="ja-JP" altLang="en-US" dirty="0"/>
              <a:t>年程度の差があります。</a:t>
            </a:r>
            <a:endParaRPr kumimoji="1" lang="en-US" altLang="ja-JP" dirty="0"/>
          </a:p>
          <a:p>
            <a:r>
              <a:rPr kumimoji="1" lang="ja-JP" altLang="en-US" dirty="0"/>
              <a:t>健康寿命を過ぎて、実際の寿命を迎えるまでは、何らかの支援が必要になる可能性が高くなります。</a:t>
            </a:r>
            <a:endParaRPr kumimoji="1" lang="en-US" altLang="ja-JP" dirty="0"/>
          </a:p>
          <a:p>
            <a:r>
              <a:rPr kumimoji="1" lang="ja-JP" altLang="en-US" dirty="0"/>
              <a:t>ピンピンコロリは、現実的にはほとんどなく、大半の人は、最終的に必ず、医療や介護が必要となります。</a:t>
            </a:r>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11</a:t>
            </a:fld>
            <a:endParaRPr kumimoji="1" lang="ja-JP" altLang="en-US"/>
          </a:p>
        </p:txBody>
      </p:sp>
    </p:spTree>
    <p:extLst>
      <p:ext uri="{BB962C8B-B14F-4D97-AF65-F5344CB8AC3E}">
        <p14:creationId xmlns:p14="http://schemas.microsoft.com/office/powerpoint/2010/main" val="157893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326"/>
            <a:r>
              <a:rPr kumimoji="1" lang="ja-JP" altLang="en-US" dirty="0"/>
              <a:t>★なぜ人生会議が必要か？</a:t>
            </a:r>
            <a:endParaRPr kumimoji="1" lang="en-US" altLang="ja-JP" dirty="0"/>
          </a:p>
          <a:p>
            <a:endParaRPr lang="en-US" altLang="ja-JP" dirty="0"/>
          </a:p>
          <a:p>
            <a:r>
              <a:rPr lang="en-US" altLang="ja-JP" dirty="0"/>
              <a:t>※</a:t>
            </a:r>
            <a:r>
              <a:rPr lang="ja-JP" altLang="en-US" dirty="0"/>
              <a:t>（補足）</a:t>
            </a:r>
            <a:r>
              <a:rPr lang="en-US" altLang="ja-JP" dirty="0"/>
              <a:t>60</a:t>
            </a:r>
            <a:r>
              <a:rPr lang="ja-JP" altLang="en-US" dirty="0"/>
              <a:t>歳以上で亡くなった人の代理人（家族など）への調査データを用いた米国の研究によると、</a:t>
            </a:r>
            <a:endParaRPr lang="en-US" altLang="ja-JP" dirty="0"/>
          </a:p>
          <a:p>
            <a:r>
              <a:rPr lang="ja-JP" altLang="en-US" dirty="0"/>
              <a:t>終末期に何らかの意思決定を必要としていた患者のうち、</a:t>
            </a:r>
            <a:r>
              <a:rPr lang="en-US" altLang="ja-JP" dirty="0"/>
              <a:t>70%</a:t>
            </a:r>
            <a:r>
              <a:rPr lang="ja-JP" altLang="en-US" dirty="0"/>
              <a:t>以上が意思決定能力を失っていた。</a:t>
            </a:r>
            <a:endParaRPr kumimoji="1" lang="ja-JP" altLang="en-US" dirty="0"/>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12</a:t>
            </a:fld>
            <a:endParaRPr kumimoji="1" lang="ja-JP" altLang="en-US"/>
          </a:p>
        </p:txBody>
      </p:sp>
    </p:spTree>
    <p:extLst>
      <p:ext uri="{BB962C8B-B14F-4D97-AF65-F5344CB8AC3E}">
        <p14:creationId xmlns:p14="http://schemas.microsoft.com/office/powerpoint/2010/main" val="137068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13</a:t>
            </a:fld>
            <a:endParaRPr kumimoji="1" lang="ja-JP" altLang="en-US"/>
          </a:p>
        </p:txBody>
      </p:sp>
    </p:spTree>
    <p:extLst>
      <p:ext uri="{BB962C8B-B14F-4D97-AF65-F5344CB8AC3E}">
        <p14:creationId xmlns:p14="http://schemas.microsoft.com/office/powerpoint/2010/main" val="2622255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★パンフレットの紹介</a:t>
            </a:r>
            <a:endParaRPr kumimoji="1" lang="en-US" altLang="ja-JP" dirty="0"/>
          </a:p>
          <a:p>
            <a:endParaRPr kumimoji="1" lang="en-US" altLang="ja-JP" dirty="0"/>
          </a:p>
          <a:p>
            <a:r>
              <a:rPr kumimoji="1" lang="ja-JP" altLang="en-US" dirty="0"/>
              <a:t>表紙：人生会議ってなに？</a:t>
            </a:r>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14</a:t>
            </a:fld>
            <a:endParaRPr kumimoji="1" lang="ja-JP" altLang="en-US"/>
          </a:p>
        </p:txBody>
      </p:sp>
    </p:spTree>
    <p:extLst>
      <p:ext uri="{BB962C8B-B14F-4D97-AF65-F5344CB8AC3E}">
        <p14:creationId xmlns:p14="http://schemas.microsoft.com/office/powerpoint/2010/main" val="340247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★パンフレットの紹介</a:t>
            </a:r>
            <a:endParaRPr kumimoji="1" lang="en-US" altLang="ja-JP" dirty="0"/>
          </a:p>
          <a:p>
            <a:endParaRPr kumimoji="1" lang="en-US" altLang="ja-JP" dirty="0"/>
          </a:p>
          <a:p>
            <a:r>
              <a:rPr kumimoji="1" lang="en-US" altLang="ja-JP" dirty="0"/>
              <a:t>1</a:t>
            </a:r>
            <a:r>
              <a:rPr kumimoji="1" lang="ja-JP" altLang="en-US" dirty="0"/>
              <a:t>ページ目：</a:t>
            </a:r>
            <a:endParaRPr kumimoji="1" lang="en-US" altLang="ja-JP" dirty="0"/>
          </a:p>
          <a:p>
            <a:r>
              <a:rPr kumimoji="1" lang="ja-JP" altLang="en-US" dirty="0"/>
              <a:t>メッセージ、人生会議ってどうすればいいの？（</a:t>
            </a:r>
            <a:r>
              <a:rPr kumimoji="1" lang="en-US" altLang="ja-JP" dirty="0"/>
              <a:t>7</a:t>
            </a:r>
            <a:r>
              <a:rPr kumimoji="1" lang="ja-JP" altLang="en-US" dirty="0"/>
              <a:t>つのステップ）</a:t>
            </a:r>
            <a:endParaRPr kumimoji="1" lang="en-US" altLang="ja-JP" dirty="0"/>
          </a:p>
          <a:p>
            <a:endParaRPr kumimoji="1" lang="en-US" altLang="ja-JP" dirty="0"/>
          </a:p>
          <a:p>
            <a:r>
              <a:rPr kumimoji="1" lang="en-US" altLang="ja-JP" dirty="0"/>
              <a:t>2</a:t>
            </a:r>
            <a:r>
              <a:rPr kumimoji="1" lang="ja-JP" altLang="en-US" dirty="0"/>
              <a:t>ページ目：</a:t>
            </a:r>
            <a:endParaRPr kumimoji="1" lang="en-US" altLang="ja-JP" dirty="0"/>
          </a:p>
          <a:p>
            <a:r>
              <a:rPr kumimoji="1" lang="ja-JP" altLang="en-US" dirty="0"/>
              <a:t>あなたの状態に合わせた人生会議について</a:t>
            </a:r>
            <a:endParaRPr kumimoji="1" lang="en-US" altLang="ja-JP" dirty="0"/>
          </a:p>
          <a:p>
            <a:r>
              <a:rPr kumimoji="1" lang="en-US" altLang="ja-JP" dirty="0"/>
              <a:t>※7</a:t>
            </a:r>
            <a:r>
              <a:rPr kumimoji="1" lang="ja-JP" altLang="en-US" dirty="0"/>
              <a:t>つのステップをいきなり全部する、、、ということではなくて大丈夫です。</a:t>
            </a:r>
            <a:endParaRPr kumimoji="1" lang="en-US" altLang="ja-JP" dirty="0"/>
          </a:p>
          <a:p>
            <a:endParaRPr kumimoji="1" lang="en-US" altLang="ja-JP" dirty="0"/>
          </a:p>
          <a:p>
            <a:r>
              <a:rPr kumimoji="1" lang="ja-JP" altLang="en-US" dirty="0"/>
              <a:t>なぜ話し合っておくことが大切か？</a:t>
            </a:r>
            <a:endParaRPr kumimoji="1" lang="en-US" altLang="ja-JP" dirty="0"/>
          </a:p>
          <a:p>
            <a:endParaRPr kumimoji="1" lang="en-US" altLang="ja-JP" dirty="0"/>
          </a:p>
          <a:p>
            <a:r>
              <a:rPr kumimoji="1" lang="ja-JP" altLang="en-US" dirty="0"/>
              <a:t>いつ話し合うのか？</a:t>
            </a:r>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15</a:t>
            </a:fld>
            <a:endParaRPr kumimoji="1" lang="ja-JP" altLang="en-US"/>
          </a:p>
        </p:txBody>
      </p:sp>
    </p:spTree>
    <p:extLst>
      <p:ext uri="{BB962C8B-B14F-4D97-AF65-F5344CB8AC3E}">
        <p14:creationId xmlns:p14="http://schemas.microsoft.com/office/powerpoint/2010/main" val="3885269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★パンフレットの紹介</a:t>
            </a:r>
            <a:endParaRPr kumimoji="1" lang="en-US" altLang="ja-JP" dirty="0"/>
          </a:p>
          <a:p>
            <a:endParaRPr kumimoji="1" lang="en-US" altLang="ja-JP" dirty="0"/>
          </a:p>
          <a:p>
            <a:r>
              <a:rPr kumimoji="1" lang="en-US" altLang="ja-JP" dirty="0"/>
              <a:t>3</a:t>
            </a:r>
            <a:r>
              <a:rPr kumimoji="1" lang="ja-JP" altLang="en-US" dirty="0"/>
              <a:t>ページ目：</a:t>
            </a:r>
            <a:endParaRPr kumimoji="1" lang="en-US" altLang="ja-JP" dirty="0"/>
          </a:p>
          <a:p>
            <a:r>
              <a:rPr kumimoji="1" lang="ja-JP" altLang="en-US" dirty="0"/>
              <a:t>誰と話し合うのか？</a:t>
            </a:r>
            <a:endParaRPr kumimoji="1" lang="en-US" altLang="ja-JP" dirty="0"/>
          </a:p>
          <a:p>
            <a:endParaRPr kumimoji="1" lang="en-US" altLang="ja-JP" dirty="0"/>
          </a:p>
          <a:p>
            <a:r>
              <a:rPr kumimoji="1" lang="en-US" altLang="ja-JP" dirty="0"/>
              <a:t>4</a:t>
            </a:r>
            <a:r>
              <a:rPr kumimoji="1" lang="ja-JP" altLang="en-US" dirty="0"/>
              <a:t>ページ目：</a:t>
            </a:r>
            <a:endParaRPr kumimoji="1" lang="en-US" altLang="ja-JP" dirty="0"/>
          </a:p>
          <a:p>
            <a:r>
              <a:rPr kumimoji="1" lang="ja-JP" altLang="en-US" dirty="0"/>
              <a:t>延命治療ってなに？</a:t>
            </a:r>
            <a:endParaRPr kumimoji="1" lang="en-US" altLang="ja-JP" dirty="0"/>
          </a:p>
          <a:p>
            <a:endParaRPr kumimoji="1" lang="en-US" altLang="ja-JP" dirty="0"/>
          </a:p>
          <a:p>
            <a:r>
              <a:rPr kumimoji="1" lang="ja-JP" altLang="en-US" dirty="0"/>
              <a:t>コラム（人生の最終段階における救急対応）</a:t>
            </a:r>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16</a:t>
            </a:fld>
            <a:endParaRPr kumimoji="1" lang="ja-JP" altLang="en-US"/>
          </a:p>
        </p:txBody>
      </p:sp>
    </p:spTree>
    <p:extLst>
      <p:ext uri="{BB962C8B-B14F-4D97-AF65-F5344CB8AC3E}">
        <p14:creationId xmlns:p14="http://schemas.microsoft.com/office/powerpoint/2010/main" val="1389140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★パンフレットの紹介</a:t>
            </a:r>
            <a:endParaRPr kumimoji="1" lang="en-US" altLang="ja-JP" dirty="0"/>
          </a:p>
          <a:p>
            <a:endParaRPr kumimoji="1" lang="en-US" altLang="ja-JP" dirty="0"/>
          </a:p>
          <a:p>
            <a:r>
              <a:rPr kumimoji="1" lang="en-US" altLang="ja-JP" dirty="0"/>
              <a:t>5</a:t>
            </a:r>
            <a:r>
              <a:rPr kumimoji="1" lang="ja-JP" altLang="en-US" dirty="0"/>
              <a:t>～</a:t>
            </a:r>
            <a:r>
              <a:rPr kumimoji="1" lang="en-US" altLang="ja-JP" dirty="0"/>
              <a:t>7</a:t>
            </a:r>
            <a:r>
              <a:rPr kumimoji="1" lang="ja-JP" altLang="en-US" dirty="0"/>
              <a:t>ページにかけては、私の人生会議　記録用シートになっており、</a:t>
            </a:r>
            <a:endParaRPr kumimoji="1" lang="en-US" altLang="ja-JP" dirty="0"/>
          </a:p>
          <a:p>
            <a:r>
              <a:rPr kumimoji="1" lang="ja-JP" altLang="en-US" dirty="0"/>
              <a:t>直接書き込むことが可能です。</a:t>
            </a:r>
            <a:endParaRPr kumimoji="1" lang="en-US" altLang="ja-JP" dirty="0"/>
          </a:p>
          <a:p>
            <a:r>
              <a:rPr kumimoji="1" lang="ja-JP" altLang="en-US" dirty="0"/>
              <a:t>具体的に、どんなことを考えたらいいのか？、話し合ったらいいのか？</a:t>
            </a:r>
            <a:endParaRPr kumimoji="1" lang="en-US" altLang="ja-JP" dirty="0"/>
          </a:p>
          <a:p>
            <a:r>
              <a:rPr kumimoji="1" lang="ja-JP" altLang="en-US" dirty="0"/>
              <a:t>について考えやすくなります。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17</a:t>
            </a:fld>
            <a:endParaRPr kumimoji="1" lang="ja-JP" altLang="en-US"/>
          </a:p>
        </p:txBody>
      </p:sp>
    </p:spTree>
    <p:extLst>
      <p:ext uri="{BB962C8B-B14F-4D97-AF65-F5344CB8AC3E}">
        <p14:creationId xmlns:p14="http://schemas.microsoft.com/office/powerpoint/2010/main" val="1862167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18</a:t>
            </a:fld>
            <a:endParaRPr kumimoji="1" lang="ja-JP" altLang="en-US"/>
          </a:p>
        </p:txBody>
      </p:sp>
    </p:spTree>
    <p:extLst>
      <p:ext uri="{BB962C8B-B14F-4D97-AF65-F5344CB8AC3E}">
        <p14:creationId xmlns:p14="http://schemas.microsoft.com/office/powerpoint/2010/main" val="253800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★人生会議の進め方</a:t>
            </a:r>
            <a:endParaRPr kumimoji="1" lang="en-US" altLang="ja-JP" dirty="0"/>
          </a:p>
          <a:p>
            <a:endParaRPr kumimoji="1" lang="en-US" altLang="ja-JP" dirty="0"/>
          </a:p>
          <a:p>
            <a:r>
              <a:rPr kumimoji="1" lang="ja-JP" altLang="en-US" dirty="0"/>
              <a:t>姫路市のパンフレットでは、</a:t>
            </a:r>
            <a:r>
              <a:rPr kumimoji="1" lang="en-US" altLang="ja-JP" dirty="0"/>
              <a:t>7</a:t>
            </a:r>
            <a:r>
              <a:rPr kumimoji="1" lang="ja-JP" altLang="en-US" dirty="0"/>
              <a:t>つのステップで表しています。</a:t>
            </a:r>
            <a:endParaRPr kumimoji="1" lang="en-US" altLang="ja-JP" dirty="0"/>
          </a:p>
          <a:p>
            <a:r>
              <a:rPr kumimoji="1" lang="ja-JP" altLang="en-US" dirty="0"/>
              <a:t>基本的に考えてもらいやすい順序になっていますが、話し合う内容や順序に決まりはありません。</a:t>
            </a:r>
            <a:endParaRPr kumimoji="1" lang="en-US" altLang="ja-JP" dirty="0"/>
          </a:p>
          <a:p>
            <a:r>
              <a:rPr kumimoji="1" lang="ja-JP" altLang="en-US" dirty="0"/>
              <a:t>どのステップからでも、いつでもはじめることができます。</a:t>
            </a:r>
            <a:endParaRPr kumimoji="1" lang="en-US" altLang="ja-JP" dirty="0"/>
          </a:p>
          <a:p>
            <a:r>
              <a:rPr kumimoji="1" lang="ja-JP" altLang="en-US" dirty="0"/>
              <a:t>ここに載っていない内容でも、あなたが必要と思う内容があれば、ぜひ考えてみてください。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19</a:t>
            </a:fld>
            <a:endParaRPr kumimoji="1" lang="ja-JP" altLang="en-US"/>
          </a:p>
        </p:txBody>
      </p:sp>
    </p:spTree>
    <p:extLst>
      <p:ext uri="{BB962C8B-B14F-4D97-AF65-F5344CB8AC3E}">
        <p14:creationId xmlns:p14="http://schemas.microsoft.com/office/powerpoint/2010/main" val="221487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2</a:t>
            </a:fld>
            <a:endParaRPr kumimoji="1" lang="ja-JP" altLang="en-US"/>
          </a:p>
        </p:txBody>
      </p:sp>
    </p:spTree>
    <p:extLst>
      <p:ext uri="{BB962C8B-B14F-4D97-AF65-F5344CB8AC3E}">
        <p14:creationId xmlns:p14="http://schemas.microsoft.com/office/powerpoint/2010/main" val="1551065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326"/>
            <a:r>
              <a:rPr kumimoji="1" lang="ja-JP" altLang="en-US" dirty="0"/>
              <a:t>★人生会議の進め方</a:t>
            </a:r>
            <a:endParaRPr kumimoji="1" lang="en-US" altLang="ja-JP" dirty="0"/>
          </a:p>
          <a:p>
            <a:pPr defTabSz="883326"/>
            <a:endParaRPr kumimoji="1" lang="en-US" altLang="ja-JP" dirty="0"/>
          </a:p>
          <a:p>
            <a:r>
              <a:rPr kumimoji="1" lang="en-US" altLang="ja-JP" dirty="0"/>
              <a:t>7</a:t>
            </a:r>
            <a:r>
              <a:rPr kumimoji="1" lang="ja-JP" altLang="en-US" dirty="0"/>
              <a:t>つのステップを、いきなりすべて考えてしまわなくても大丈夫です。</a:t>
            </a:r>
            <a:endParaRPr kumimoji="1" lang="en-US" altLang="ja-JP" dirty="0"/>
          </a:p>
          <a:p>
            <a:r>
              <a:rPr kumimoji="1" lang="ja-JP" altLang="en-US" dirty="0"/>
              <a:t>年齢や、身体の状態は人それぞれです。</a:t>
            </a:r>
            <a:endParaRPr kumimoji="1" lang="en-US" altLang="ja-JP" dirty="0"/>
          </a:p>
          <a:p>
            <a:r>
              <a:rPr kumimoji="1" lang="ja-JP" altLang="en-US" dirty="0"/>
              <a:t>今の自分だったら、まずはどんなことを考えたり、話したらいいでしょうか？</a:t>
            </a:r>
            <a:endParaRPr kumimoji="1" lang="en-US" altLang="ja-JP" dirty="0"/>
          </a:p>
          <a:p>
            <a:r>
              <a:rPr kumimoji="1" lang="ja-JP" altLang="en-US" dirty="0"/>
              <a:t>身体の状況に応じて、考える内容が違ってくるのは当然のことです。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20</a:t>
            </a:fld>
            <a:endParaRPr kumimoji="1" lang="ja-JP" altLang="en-US"/>
          </a:p>
        </p:txBody>
      </p:sp>
    </p:spTree>
    <p:extLst>
      <p:ext uri="{BB962C8B-B14F-4D97-AF65-F5344CB8AC3E}">
        <p14:creationId xmlns:p14="http://schemas.microsoft.com/office/powerpoint/2010/main" val="2847008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21</a:t>
            </a:fld>
            <a:endParaRPr kumimoji="1" lang="ja-JP" altLang="en-US"/>
          </a:p>
        </p:txBody>
      </p:sp>
    </p:spTree>
    <p:extLst>
      <p:ext uri="{BB962C8B-B14F-4D97-AF65-F5344CB8AC3E}">
        <p14:creationId xmlns:p14="http://schemas.microsoft.com/office/powerpoint/2010/main" val="156260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326"/>
            <a:r>
              <a:rPr lang="ja-JP" altLang="en-US" dirty="0">
                <a:solidFill>
                  <a:prstClr val="black"/>
                </a:solidFill>
                <a:latin typeface="Calibri" panose="020F0502020204030204"/>
              </a:rPr>
              <a:t>★人生会議のメリット（あなたにとって）</a:t>
            </a:r>
            <a:endParaRPr lang="en-US" altLang="ja-JP" dirty="0">
              <a:solidFill>
                <a:prstClr val="black"/>
              </a:solidFill>
              <a:latin typeface="Calibri" panose="020F0502020204030204"/>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22</a:t>
            </a:fld>
            <a:endParaRPr kumimoji="1" lang="ja-JP" altLang="en-US"/>
          </a:p>
        </p:txBody>
      </p:sp>
    </p:spTree>
    <p:extLst>
      <p:ext uri="{BB962C8B-B14F-4D97-AF65-F5344CB8AC3E}">
        <p14:creationId xmlns:p14="http://schemas.microsoft.com/office/powerpoint/2010/main" val="415783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326"/>
            <a:r>
              <a:rPr lang="ja-JP" altLang="en-US" dirty="0">
                <a:solidFill>
                  <a:prstClr val="black"/>
                </a:solidFill>
                <a:latin typeface="Calibri" panose="020F0502020204030204"/>
              </a:rPr>
              <a:t>★人生会議のメリット（家族やあなたの大切な人にとって）</a:t>
            </a:r>
            <a:endParaRPr lang="en-US" altLang="ja-JP" dirty="0">
              <a:solidFill>
                <a:prstClr val="black"/>
              </a:solidFill>
              <a:latin typeface="Calibri" panose="020F0502020204030204"/>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23</a:t>
            </a:fld>
            <a:endParaRPr kumimoji="1" lang="ja-JP" altLang="en-US"/>
          </a:p>
        </p:txBody>
      </p:sp>
    </p:spTree>
    <p:extLst>
      <p:ext uri="{BB962C8B-B14F-4D97-AF65-F5344CB8AC3E}">
        <p14:creationId xmlns:p14="http://schemas.microsoft.com/office/powerpoint/2010/main" val="2260237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★さいごに（メッセージ）</a:t>
            </a:r>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24</a:t>
            </a:fld>
            <a:endParaRPr kumimoji="1" lang="ja-JP" altLang="en-US"/>
          </a:p>
        </p:txBody>
      </p:sp>
    </p:spTree>
    <p:extLst>
      <p:ext uri="{BB962C8B-B14F-4D97-AF65-F5344CB8AC3E}">
        <p14:creationId xmlns:p14="http://schemas.microsoft.com/office/powerpoint/2010/main" val="2528621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★受講証「人生会議知ってる隊」の発行</a:t>
            </a:r>
            <a:endParaRPr kumimoji="1" lang="en-US" altLang="ja-JP" dirty="0"/>
          </a:p>
          <a:p>
            <a:endParaRPr kumimoji="1" lang="en-US" altLang="ja-JP" dirty="0"/>
          </a:p>
          <a:p>
            <a:pPr defTabSz="883326"/>
            <a:r>
              <a:rPr kumimoji="1" lang="ja-JP" altLang="en-US" dirty="0"/>
              <a:t>本日から、皆さんは「人生会議知ってる隊」です。</a:t>
            </a:r>
            <a:endParaRPr kumimoji="1" lang="en-US" altLang="ja-JP" dirty="0"/>
          </a:p>
          <a:p>
            <a:pPr defTabSz="883326"/>
            <a:r>
              <a:rPr kumimoji="1" lang="ja-JP" altLang="en-US" dirty="0"/>
              <a:t>ご自身のことを考えるきっかけ、周りの人と話すきっかけとして、</a:t>
            </a:r>
            <a:endParaRPr kumimoji="1" lang="en-US" altLang="ja-JP" dirty="0"/>
          </a:p>
          <a:p>
            <a:pPr defTabSz="883326"/>
            <a:r>
              <a:rPr kumimoji="1" lang="ja-JP" altLang="en-US" dirty="0"/>
              <a:t>パンフレットや受講証をご活用ください・</a:t>
            </a:r>
            <a:endParaRPr kumimoji="1" lang="en-US" altLang="ja-JP" dirty="0"/>
          </a:p>
          <a:p>
            <a:pPr defTabSz="883326"/>
            <a:endParaRPr kumimoji="1" lang="en-US" altLang="ja-JP" dirty="0"/>
          </a:p>
          <a:p>
            <a:endParaRPr kumimoji="1" lang="en-US" altLang="ja-JP" dirty="0"/>
          </a:p>
          <a:p>
            <a:r>
              <a:rPr kumimoji="1" lang="ja-JP" altLang="en-US" dirty="0"/>
              <a:t>氏名のところには、各自でお名前を記入してください。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25</a:t>
            </a:fld>
            <a:endParaRPr kumimoji="1" lang="ja-JP" altLang="en-US"/>
          </a:p>
        </p:txBody>
      </p:sp>
    </p:spTree>
    <p:extLst>
      <p:ext uri="{BB962C8B-B14F-4D97-AF65-F5344CB8AC3E}">
        <p14:creationId xmlns:p14="http://schemas.microsoft.com/office/powerpoint/2010/main" val="3147556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5FCD7-0DAC-A749-3A19-9F73E44234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13D8975-8005-9F91-A8F8-1CBB33EA965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A96368C-ADDD-20F5-A59E-EA9629D0F67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A27E9B3-4E23-BE83-0376-74F24CEFC822}"/>
              </a:ext>
            </a:extLst>
          </p:cNvPr>
          <p:cNvSpPr>
            <a:spLocks noGrp="1"/>
          </p:cNvSpPr>
          <p:nvPr>
            <p:ph type="sldNum" sz="quarter" idx="5"/>
          </p:nvPr>
        </p:nvSpPr>
        <p:spPr/>
        <p:txBody>
          <a:bodyPr/>
          <a:lstStyle/>
          <a:p>
            <a:fld id="{4E804CB1-1325-4266-A2B9-A4DC1D2882E4}" type="slidenum">
              <a:rPr kumimoji="1" lang="ja-JP" altLang="en-US" smtClean="0"/>
              <a:t>26</a:t>
            </a:fld>
            <a:endParaRPr kumimoji="1" lang="ja-JP" altLang="en-US"/>
          </a:p>
        </p:txBody>
      </p:sp>
    </p:spTree>
    <p:extLst>
      <p:ext uri="{BB962C8B-B14F-4D97-AF65-F5344CB8AC3E}">
        <p14:creationId xmlns:p14="http://schemas.microsoft.com/office/powerpoint/2010/main" val="270024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3</a:t>
            </a:fld>
            <a:endParaRPr kumimoji="1" lang="ja-JP" altLang="en-US"/>
          </a:p>
        </p:txBody>
      </p:sp>
    </p:spTree>
    <p:extLst>
      <p:ext uri="{BB962C8B-B14F-4D97-AF65-F5344CB8AC3E}">
        <p14:creationId xmlns:p14="http://schemas.microsoft.com/office/powerpoint/2010/main" val="388721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4</a:t>
            </a:fld>
            <a:endParaRPr kumimoji="1" lang="ja-JP" altLang="en-US"/>
          </a:p>
        </p:txBody>
      </p:sp>
    </p:spTree>
    <p:extLst>
      <p:ext uri="{BB962C8B-B14F-4D97-AF65-F5344CB8AC3E}">
        <p14:creationId xmlns:p14="http://schemas.microsoft.com/office/powerpoint/2010/main" val="148660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326"/>
            <a:r>
              <a:rPr lang="ja-JP" altLang="en-US" dirty="0">
                <a:solidFill>
                  <a:prstClr val="black"/>
                </a:solidFill>
                <a:latin typeface="Calibri" panose="020F0502020204030204"/>
              </a:rPr>
              <a:t>★国民の認知度・意識調査</a:t>
            </a:r>
            <a:endParaRPr lang="en-US" altLang="ja-JP" dirty="0">
              <a:solidFill>
                <a:prstClr val="black"/>
              </a:solidFill>
              <a:latin typeface="Calibri" panose="020F0502020204030204"/>
            </a:endParaRPr>
          </a:p>
          <a:p>
            <a:endParaRPr kumimoji="1" lang="en-US" altLang="ja-JP" dirty="0"/>
          </a:p>
          <a:p>
            <a:r>
              <a:rPr kumimoji="1" lang="ja-JP" altLang="en-US" dirty="0"/>
              <a:t>人生の最終段階における医療やケアに関する意識調査結果</a:t>
            </a:r>
            <a:endParaRPr kumimoji="1" lang="en-US" altLang="ja-JP" dirty="0"/>
          </a:p>
          <a:p>
            <a:r>
              <a:rPr kumimoji="1" lang="ja-JP" altLang="en-US" dirty="0"/>
              <a:t>問：人生会議について、これまで知っていましたか？</a:t>
            </a:r>
            <a:endParaRPr kumimoji="1" lang="en-US" altLang="ja-JP" dirty="0"/>
          </a:p>
          <a:p>
            <a:r>
              <a:rPr kumimoji="1" lang="ja-JP" altLang="en-US" dirty="0"/>
              <a:t>→ほとんどの人が、「人生会議」について知らないと回答しています。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5</a:t>
            </a:fld>
            <a:endParaRPr kumimoji="1" lang="ja-JP" altLang="en-US"/>
          </a:p>
        </p:txBody>
      </p:sp>
    </p:spTree>
    <p:extLst>
      <p:ext uri="{BB962C8B-B14F-4D97-AF65-F5344CB8AC3E}">
        <p14:creationId xmlns:p14="http://schemas.microsoft.com/office/powerpoint/2010/main" val="2964902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326"/>
            <a:r>
              <a:rPr lang="ja-JP" altLang="en-US" dirty="0">
                <a:solidFill>
                  <a:prstClr val="black"/>
                </a:solidFill>
                <a:latin typeface="Calibri" panose="020F0502020204030204"/>
              </a:rPr>
              <a:t>★国民の認知度・意識調査</a:t>
            </a:r>
            <a:endParaRPr lang="en-US" altLang="ja-JP" dirty="0">
              <a:solidFill>
                <a:prstClr val="black"/>
              </a:solidFill>
              <a:latin typeface="Calibri" panose="020F0502020204030204"/>
            </a:endParaRPr>
          </a:p>
          <a:p>
            <a:endParaRPr kumimoji="1" lang="en-US" altLang="ja-JP" dirty="0"/>
          </a:p>
          <a:p>
            <a:r>
              <a:rPr kumimoji="1" lang="ja-JP" altLang="en-US" dirty="0"/>
              <a:t>人生の最終段階における医療やケアに関する意識調査結果</a:t>
            </a:r>
            <a:endParaRPr kumimoji="1" lang="en-US" altLang="ja-JP" dirty="0"/>
          </a:p>
          <a:p>
            <a:r>
              <a:rPr kumimoji="1" lang="ja-JP" altLang="en-US" dirty="0"/>
              <a:t>問：あなたは、人生の最終段階における医療・ケアに関する希望について、これまで考えたことはありますか？</a:t>
            </a:r>
            <a:endParaRPr kumimoji="1" lang="en-US" altLang="ja-JP" dirty="0"/>
          </a:p>
          <a:p>
            <a:r>
              <a:rPr kumimoji="1" lang="ja-JP" altLang="en-US" dirty="0"/>
              <a:t>→約半数の人は、「考えたことはない」と回答しています。</a:t>
            </a:r>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6</a:t>
            </a:fld>
            <a:endParaRPr kumimoji="1" lang="ja-JP" altLang="en-US"/>
          </a:p>
        </p:txBody>
      </p:sp>
    </p:spTree>
    <p:extLst>
      <p:ext uri="{BB962C8B-B14F-4D97-AF65-F5344CB8AC3E}">
        <p14:creationId xmlns:p14="http://schemas.microsoft.com/office/powerpoint/2010/main" val="1970893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326"/>
            <a:r>
              <a:rPr lang="ja-JP" altLang="en-US" dirty="0">
                <a:solidFill>
                  <a:prstClr val="black"/>
                </a:solidFill>
                <a:latin typeface="Calibri" panose="020F0502020204030204"/>
              </a:rPr>
              <a:t>★国民の認知度・意識調査</a:t>
            </a:r>
            <a:endParaRPr lang="en-US" altLang="ja-JP" dirty="0">
              <a:solidFill>
                <a:prstClr val="black"/>
              </a:solidFill>
              <a:latin typeface="Calibri" panose="020F0502020204030204"/>
            </a:endParaRPr>
          </a:p>
          <a:p>
            <a:endParaRPr kumimoji="1" lang="en-US" altLang="ja-JP" dirty="0"/>
          </a:p>
          <a:p>
            <a:r>
              <a:rPr kumimoji="1" lang="ja-JP" altLang="en-US" dirty="0"/>
              <a:t>人生の最終段階における医療やケアに関する意識調査結果</a:t>
            </a:r>
            <a:endParaRPr kumimoji="1" lang="en-US" altLang="ja-JP" dirty="0"/>
          </a:p>
          <a:p>
            <a:r>
              <a:rPr kumimoji="1" lang="ja-JP" altLang="en-US" dirty="0"/>
              <a:t>問：あなたが、人生の最終段階で受けたい、もしくは、受けたくない医療・ケアについて、ご家族等や、医療・介護関係者と詳しく話し合っていると思いますか？</a:t>
            </a:r>
            <a:endParaRPr kumimoji="1" lang="en-US" altLang="ja-JP" dirty="0"/>
          </a:p>
          <a:p>
            <a:r>
              <a:rPr kumimoji="1" lang="ja-JP" altLang="en-US" dirty="0"/>
              <a:t>→約</a:t>
            </a:r>
            <a:r>
              <a:rPr kumimoji="1" lang="en-US" altLang="ja-JP" dirty="0"/>
              <a:t>7</a:t>
            </a:r>
            <a:r>
              <a:rPr kumimoji="1" lang="ja-JP" altLang="en-US" dirty="0"/>
              <a:t>割の人は、「話し合ったことはない」と回答しています。</a:t>
            </a:r>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7</a:t>
            </a:fld>
            <a:endParaRPr kumimoji="1" lang="ja-JP" altLang="en-US"/>
          </a:p>
        </p:txBody>
      </p:sp>
    </p:spTree>
    <p:extLst>
      <p:ext uri="{BB962C8B-B14F-4D97-AF65-F5344CB8AC3E}">
        <p14:creationId xmlns:p14="http://schemas.microsoft.com/office/powerpoint/2010/main" val="2713696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8</a:t>
            </a:fld>
            <a:endParaRPr kumimoji="1" lang="ja-JP" altLang="en-US"/>
          </a:p>
        </p:txBody>
      </p:sp>
    </p:spTree>
    <p:extLst>
      <p:ext uri="{BB962C8B-B14F-4D97-AF65-F5344CB8AC3E}">
        <p14:creationId xmlns:p14="http://schemas.microsoft.com/office/powerpoint/2010/main" val="379855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E804CB1-1325-4266-A2B9-A4DC1D2882E4}" type="slidenum">
              <a:rPr kumimoji="1" lang="ja-JP" altLang="en-US" smtClean="0"/>
              <a:t>9</a:t>
            </a:fld>
            <a:endParaRPr kumimoji="1" lang="ja-JP" altLang="en-US"/>
          </a:p>
        </p:txBody>
      </p:sp>
    </p:spTree>
    <p:extLst>
      <p:ext uri="{BB962C8B-B14F-4D97-AF65-F5344CB8AC3E}">
        <p14:creationId xmlns:p14="http://schemas.microsoft.com/office/powerpoint/2010/main" val="1052847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4B28312-7A56-4BCE-88D1-A7C95FB6A5BD}" type="datetimeFigureOut">
              <a:rPr kumimoji="1" lang="ja-JP" altLang="en-US" smtClean="0"/>
              <a:t>2026/6/30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49646C-5342-4820-ADC4-91BA3D3F288F}" type="slidenum">
              <a:rPr kumimoji="1" lang="ja-JP" altLang="en-US" smtClean="0"/>
              <a:t>‹#›</a:t>
            </a:fld>
            <a:endParaRPr kumimoji="1" lang="ja-JP" altLang="en-US"/>
          </a:p>
        </p:txBody>
      </p:sp>
    </p:spTree>
    <p:extLst>
      <p:ext uri="{BB962C8B-B14F-4D97-AF65-F5344CB8AC3E}">
        <p14:creationId xmlns:p14="http://schemas.microsoft.com/office/powerpoint/2010/main" val="184979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B28312-7A56-4BCE-88D1-A7C95FB6A5BD}" type="datetimeFigureOut">
              <a:rPr kumimoji="1" lang="ja-JP" altLang="en-US" smtClean="0"/>
              <a:t>2026/6/30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49646C-5342-4820-ADC4-91BA3D3F288F}" type="slidenum">
              <a:rPr kumimoji="1" lang="ja-JP" altLang="en-US" smtClean="0"/>
              <a:t>‹#›</a:t>
            </a:fld>
            <a:endParaRPr kumimoji="1" lang="ja-JP" altLang="en-US"/>
          </a:p>
        </p:txBody>
      </p:sp>
    </p:spTree>
    <p:extLst>
      <p:ext uri="{BB962C8B-B14F-4D97-AF65-F5344CB8AC3E}">
        <p14:creationId xmlns:p14="http://schemas.microsoft.com/office/powerpoint/2010/main" val="407193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B28312-7A56-4BCE-88D1-A7C95FB6A5BD}" type="datetimeFigureOut">
              <a:rPr kumimoji="1" lang="ja-JP" altLang="en-US" smtClean="0"/>
              <a:t>2026/6/30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49646C-5342-4820-ADC4-91BA3D3F288F}" type="slidenum">
              <a:rPr kumimoji="1" lang="ja-JP" altLang="en-US" smtClean="0"/>
              <a:t>‹#›</a:t>
            </a:fld>
            <a:endParaRPr kumimoji="1" lang="ja-JP" altLang="en-US"/>
          </a:p>
        </p:txBody>
      </p:sp>
    </p:spTree>
    <p:extLst>
      <p:ext uri="{BB962C8B-B14F-4D97-AF65-F5344CB8AC3E}">
        <p14:creationId xmlns:p14="http://schemas.microsoft.com/office/powerpoint/2010/main" val="414324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B28312-7A56-4BCE-88D1-A7C95FB6A5BD}" type="datetimeFigureOut">
              <a:rPr kumimoji="1" lang="ja-JP" altLang="en-US" smtClean="0"/>
              <a:t>2026/6/30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49646C-5342-4820-ADC4-91BA3D3F288F}" type="slidenum">
              <a:rPr kumimoji="1" lang="ja-JP" altLang="en-US" smtClean="0"/>
              <a:t>‹#›</a:t>
            </a:fld>
            <a:endParaRPr kumimoji="1" lang="ja-JP" altLang="en-US"/>
          </a:p>
        </p:txBody>
      </p:sp>
    </p:spTree>
    <p:extLst>
      <p:ext uri="{BB962C8B-B14F-4D97-AF65-F5344CB8AC3E}">
        <p14:creationId xmlns:p14="http://schemas.microsoft.com/office/powerpoint/2010/main" val="91896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4B28312-7A56-4BCE-88D1-A7C95FB6A5BD}" type="datetimeFigureOut">
              <a:rPr kumimoji="1" lang="ja-JP" altLang="en-US" smtClean="0"/>
              <a:t>2026/6/30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49646C-5342-4820-ADC4-91BA3D3F288F}" type="slidenum">
              <a:rPr kumimoji="1" lang="ja-JP" altLang="en-US" smtClean="0"/>
              <a:t>‹#›</a:t>
            </a:fld>
            <a:endParaRPr kumimoji="1" lang="ja-JP" altLang="en-US"/>
          </a:p>
        </p:txBody>
      </p:sp>
    </p:spTree>
    <p:extLst>
      <p:ext uri="{BB962C8B-B14F-4D97-AF65-F5344CB8AC3E}">
        <p14:creationId xmlns:p14="http://schemas.microsoft.com/office/powerpoint/2010/main" val="374628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4B28312-7A56-4BCE-88D1-A7C95FB6A5BD}" type="datetimeFigureOut">
              <a:rPr kumimoji="1" lang="ja-JP" altLang="en-US" smtClean="0"/>
              <a:t>2026/6/30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49646C-5342-4820-ADC4-91BA3D3F288F}" type="slidenum">
              <a:rPr kumimoji="1" lang="ja-JP" altLang="en-US" smtClean="0"/>
              <a:t>‹#›</a:t>
            </a:fld>
            <a:endParaRPr kumimoji="1" lang="ja-JP" altLang="en-US"/>
          </a:p>
        </p:txBody>
      </p:sp>
    </p:spTree>
    <p:extLst>
      <p:ext uri="{BB962C8B-B14F-4D97-AF65-F5344CB8AC3E}">
        <p14:creationId xmlns:p14="http://schemas.microsoft.com/office/powerpoint/2010/main" val="135130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4B28312-7A56-4BCE-88D1-A7C95FB6A5BD}" type="datetimeFigureOut">
              <a:rPr kumimoji="1" lang="ja-JP" altLang="en-US" smtClean="0"/>
              <a:t>2026/6/30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249646C-5342-4820-ADC4-91BA3D3F288F}" type="slidenum">
              <a:rPr kumimoji="1" lang="ja-JP" altLang="en-US" smtClean="0"/>
              <a:t>‹#›</a:t>
            </a:fld>
            <a:endParaRPr kumimoji="1" lang="ja-JP" altLang="en-US"/>
          </a:p>
        </p:txBody>
      </p:sp>
    </p:spTree>
    <p:extLst>
      <p:ext uri="{BB962C8B-B14F-4D97-AF65-F5344CB8AC3E}">
        <p14:creationId xmlns:p14="http://schemas.microsoft.com/office/powerpoint/2010/main" val="33806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4B28312-7A56-4BCE-88D1-A7C95FB6A5BD}" type="datetimeFigureOut">
              <a:rPr kumimoji="1" lang="ja-JP" altLang="en-US" smtClean="0"/>
              <a:t>2026/6/30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249646C-5342-4820-ADC4-91BA3D3F288F}" type="slidenum">
              <a:rPr kumimoji="1" lang="ja-JP" altLang="en-US" smtClean="0"/>
              <a:t>‹#›</a:t>
            </a:fld>
            <a:endParaRPr kumimoji="1" lang="ja-JP" altLang="en-US"/>
          </a:p>
        </p:txBody>
      </p:sp>
    </p:spTree>
    <p:extLst>
      <p:ext uri="{BB962C8B-B14F-4D97-AF65-F5344CB8AC3E}">
        <p14:creationId xmlns:p14="http://schemas.microsoft.com/office/powerpoint/2010/main" val="43570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28312-7A56-4BCE-88D1-A7C95FB6A5BD}" type="datetimeFigureOut">
              <a:rPr kumimoji="1" lang="ja-JP" altLang="en-US" smtClean="0"/>
              <a:t>2026/6/30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249646C-5342-4820-ADC4-91BA3D3F288F}" type="slidenum">
              <a:rPr kumimoji="1" lang="ja-JP" altLang="en-US" smtClean="0"/>
              <a:t>‹#›</a:t>
            </a:fld>
            <a:endParaRPr kumimoji="1" lang="ja-JP" altLang="en-US"/>
          </a:p>
        </p:txBody>
      </p:sp>
    </p:spTree>
    <p:extLst>
      <p:ext uri="{BB962C8B-B14F-4D97-AF65-F5344CB8AC3E}">
        <p14:creationId xmlns:p14="http://schemas.microsoft.com/office/powerpoint/2010/main" val="174425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28312-7A56-4BCE-88D1-A7C95FB6A5BD}" type="datetimeFigureOut">
              <a:rPr kumimoji="1" lang="ja-JP" altLang="en-US" smtClean="0"/>
              <a:t>2026/6/30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49646C-5342-4820-ADC4-91BA3D3F288F}" type="slidenum">
              <a:rPr kumimoji="1" lang="ja-JP" altLang="en-US" smtClean="0"/>
              <a:t>‹#›</a:t>
            </a:fld>
            <a:endParaRPr kumimoji="1" lang="ja-JP" altLang="en-US"/>
          </a:p>
        </p:txBody>
      </p:sp>
    </p:spTree>
    <p:extLst>
      <p:ext uri="{BB962C8B-B14F-4D97-AF65-F5344CB8AC3E}">
        <p14:creationId xmlns:p14="http://schemas.microsoft.com/office/powerpoint/2010/main" val="50722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28312-7A56-4BCE-88D1-A7C95FB6A5BD}" type="datetimeFigureOut">
              <a:rPr kumimoji="1" lang="ja-JP" altLang="en-US" smtClean="0"/>
              <a:t>2026/6/30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49646C-5342-4820-ADC4-91BA3D3F288F}" type="slidenum">
              <a:rPr kumimoji="1" lang="ja-JP" altLang="en-US" smtClean="0"/>
              <a:t>‹#›</a:t>
            </a:fld>
            <a:endParaRPr kumimoji="1" lang="ja-JP" altLang="en-US"/>
          </a:p>
        </p:txBody>
      </p:sp>
    </p:spTree>
    <p:extLst>
      <p:ext uri="{BB962C8B-B14F-4D97-AF65-F5344CB8AC3E}">
        <p14:creationId xmlns:p14="http://schemas.microsoft.com/office/powerpoint/2010/main" val="134561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28312-7A56-4BCE-88D1-A7C95FB6A5BD}" type="datetimeFigureOut">
              <a:rPr kumimoji="1" lang="ja-JP" altLang="en-US" smtClean="0"/>
              <a:t>2026/6/30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9646C-5342-4820-ADC4-91BA3D3F288F}" type="slidenum">
              <a:rPr kumimoji="1" lang="ja-JP" altLang="en-US" smtClean="0"/>
              <a:t>‹#›</a:t>
            </a:fld>
            <a:endParaRPr kumimoji="1" lang="ja-JP" altLang="en-US"/>
          </a:p>
        </p:txBody>
      </p:sp>
    </p:spTree>
    <p:extLst>
      <p:ext uri="{BB962C8B-B14F-4D97-AF65-F5344CB8AC3E}">
        <p14:creationId xmlns:p14="http://schemas.microsoft.com/office/powerpoint/2010/main" val="3934300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d-care@himeji-med.or.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FF47FB9-FDCF-8191-DB99-1280BFEA08B3}"/>
              </a:ext>
            </a:extLst>
          </p:cNvPr>
          <p:cNvSpPr/>
          <p:nvPr/>
        </p:nvSpPr>
        <p:spPr>
          <a:xfrm>
            <a:off x="220717" y="185738"/>
            <a:ext cx="8765628" cy="617219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市民向け人生会議啓発用スライドの利用について</a:t>
            </a:r>
            <a:endParaRPr kumimoji="1" lang="en-US" altLang="ja-JP" b="1" dirty="0">
              <a:solidFill>
                <a:schemeClr val="tx1"/>
              </a:solidFill>
            </a:endParaRPr>
          </a:p>
          <a:p>
            <a:endParaRPr kumimoji="1" lang="en-US" altLang="ja-JP" dirty="0">
              <a:solidFill>
                <a:schemeClr val="tx1"/>
              </a:solidFill>
            </a:endParaRPr>
          </a:p>
          <a:p>
            <a:r>
              <a:rPr kumimoji="1" lang="ja-JP" altLang="en-US" dirty="0">
                <a:solidFill>
                  <a:schemeClr val="tx1"/>
                </a:solidFill>
              </a:rPr>
              <a:t>■このスライドは、姫路市在宅医療･介護連携支援センターが作成したものです。</a:t>
            </a:r>
            <a:endParaRPr kumimoji="1" lang="en-US" altLang="ja-JP" dirty="0">
              <a:solidFill>
                <a:schemeClr val="tx1"/>
              </a:solidFill>
            </a:endParaRPr>
          </a:p>
          <a:p>
            <a:r>
              <a:rPr kumimoji="1" lang="ja-JP" altLang="en-US" dirty="0">
                <a:solidFill>
                  <a:schemeClr val="tx1"/>
                </a:solidFill>
              </a:rPr>
              <a:t>　地域住民へ人生会議を啓発する際に活用してください。使用に際して、許可は</a:t>
            </a:r>
            <a:endParaRPr kumimoji="1" lang="en-US" altLang="ja-JP" dirty="0">
              <a:solidFill>
                <a:schemeClr val="tx1"/>
              </a:solidFill>
            </a:endParaRPr>
          </a:p>
          <a:p>
            <a:r>
              <a:rPr kumimoji="1" lang="ja-JP" altLang="en-US" dirty="0">
                <a:solidFill>
                  <a:schemeClr val="tx1"/>
                </a:solidFill>
              </a:rPr>
              <a:t>　必要ありませんが、初回ダウンロード時のみメールまたはお電話でご一報くだ</a:t>
            </a:r>
            <a:endParaRPr kumimoji="1" lang="en-US" altLang="ja-JP" dirty="0">
              <a:solidFill>
                <a:schemeClr val="tx1"/>
              </a:solidFill>
            </a:endParaRPr>
          </a:p>
          <a:p>
            <a:r>
              <a:rPr kumimoji="1" lang="ja-JP" altLang="en-US" dirty="0">
                <a:solidFill>
                  <a:schemeClr val="tx1"/>
                </a:solidFill>
              </a:rPr>
              <a:t>　さい。</a:t>
            </a:r>
            <a:r>
              <a:rPr kumimoji="1" lang="en-US" altLang="ja-JP" dirty="0">
                <a:solidFill>
                  <a:schemeClr val="tx1"/>
                </a:solidFill>
              </a:rPr>
              <a:t>※</a:t>
            </a:r>
            <a:r>
              <a:rPr lang="en-US" altLang="ja-JP" dirty="0">
                <a:solidFill>
                  <a:schemeClr val="tx1"/>
                </a:solidFill>
              </a:rPr>
              <a:t>e-mail</a:t>
            </a:r>
            <a:r>
              <a:rPr lang="ja-JP" altLang="ja-JP" dirty="0">
                <a:solidFill>
                  <a:schemeClr val="tx1"/>
                </a:solidFill>
              </a:rPr>
              <a:t>：</a:t>
            </a:r>
            <a:r>
              <a:rPr lang="en-US" altLang="ja-JP" dirty="0">
                <a:solidFill>
                  <a:schemeClr val="tx1"/>
                </a:solidFill>
                <a:hlinkClick r:id="rId3"/>
              </a:rPr>
              <a:t>med-care@himeji-med.or.jp</a:t>
            </a:r>
            <a:r>
              <a:rPr lang="ja-JP" altLang="en-US" dirty="0">
                <a:solidFill>
                  <a:schemeClr val="tx1"/>
                </a:solidFill>
              </a:rPr>
              <a:t>　</a:t>
            </a:r>
            <a:r>
              <a:rPr lang="en-US" altLang="ja-JP" dirty="0">
                <a:solidFill>
                  <a:schemeClr val="tx1"/>
                </a:solidFill>
              </a:rPr>
              <a:t>TEL</a:t>
            </a:r>
            <a:r>
              <a:rPr lang="ja-JP" altLang="en-US" dirty="0">
                <a:solidFill>
                  <a:schemeClr val="tx1"/>
                </a:solidFill>
              </a:rPr>
              <a:t>：</a:t>
            </a:r>
            <a:r>
              <a:rPr lang="en-US" altLang="ja-JP" dirty="0">
                <a:solidFill>
                  <a:schemeClr val="tx1"/>
                </a:solidFill>
              </a:rPr>
              <a:t>079-295-3330</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■医療・介護関係者の方でしたら、どなたでも使用が可能です。</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■背景やイラストは敢えて設定しておりませんので、自由に設定してください。</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■タイトルの変更、スライドの改編、追加、削除など、使用目的に合わせて自由に</a:t>
            </a:r>
            <a:endParaRPr kumimoji="1" lang="en-US" altLang="ja-JP" dirty="0">
              <a:solidFill>
                <a:schemeClr val="tx1"/>
              </a:solidFill>
            </a:endParaRPr>
          </a:p>
          <a:p>
            <a:r>
              <a:rPr kumimoji="1" lang="ja-JP" altLang="en-US" dirty="0">
                <a:solidFill>
                  <a:schemeClr val="tx1"/>
                </a:solidFill>
              </a:rPr>
              <a:t>　構成いただいて問題ありません。</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■このスライドの構成は、姫路市「人生会議知ってる隊」の発行基準を満たした</a:t>
            </a:r>
            <a:endParaRPr kumimoji="1" lang="en-US" altLang="ja-JP" dirty="0">
              <a:solidFill>
                <a:schemeClr val="tx1"/>
              </a:solidFill>
            </a:endParaRPr>
          </a:p>
          <a:p>
            <a:r>
              <a:rPr kumimoji="1" lang="ja-JP" altLang="en-US" dirty="0">
                <a:solidFill>
                  <a:schemeClr val="tx1"/>
                </a:solidFill>
              </a:rPr>
              <a:t>　内容となっています。（</a:t>
            </a:r>
            <a:r>
              <a:rPr kumimoji="1" lang="en-US" altLang="ja-JP" dirty="0">
                <a:solidFill>
                  <a:schemeClr val="tx1"/>
                </a:solidFill>
              </a:rPr>
              <a:t>※</a:t>
            </a:r>
            <a:r>
              <a:rPr kumimoji="1" lang="ja-JP" altLang="en-US" dirty="0">
                <a:solidFill>
                  <a:schemeClr val="tx1"/>
                </a:solidFill>
              </a:rPr>
              <a:t>ただし、このスライドを使用しなければ発行できない</a:t>
            </a:r>
            <a:endParaRPr kumimoji="1" lang="en-US" altLang="ja-JP" dirty="0">
              <a:solidFill>
                <a:schemeClr val="tx1"/>
              </a:solidFill>
            </a:endParaRPr>
          </a:p>
          <a:p>
            <a:r>
              <a:rPr kumimoji="1" lang="ja-JP" altLang="en-US" dirty="0">
                <a:solidFill>
                  <a:schemeClr val="tx1"/>
                </a:solidFill>
              </a:rPr>
              <a:t>　ということではありません）</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■データ等は、年</a:t>
            </a:r>
            <a:r>
              <a:rPr kumimoji="1" lang="en-US" altLang="ja-JP" dirty="0">
                <a:solidFill>
                  <a:schemeClr val="tx1"/>
                </a:solidFill>
              </a:rPr>
              <a:t>1</a:t>
            </a:r>
            <a:r>
              <a:rPr kumimoji="1" lang="ja-JP" altLang="en-US" dirty="0">
                <a:solidFill>
                  <a:schemeClr val="tx1"/>
                </a:solidFill>
              </a:rPr>
              <a:t>回程度更新しますが、情報が古くなっている可能性があります。</a:t>
            </a:r>
            <a:endParaRPr kumimoji="1" lang="en-US" altLang="ja-JP" dirty="0">
              <a:solidFill>
                <a:schemeClr val="tx1"/>
              </a:solidFill>
            </a:endParaRPr>
          </a:p>
          <a:p>
            <a:r>
              <a:rPr kumimoji="1" lang="ja-JP" altLang="en-US" dirty="0">
                <a:solidFill>
                  <a:schemeClr val="tx1"/>
                </a:solidFill>
              </a:rPr>
              <a:t>　ご確認のうえ、ご利用ください。</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■このスライドを使用してのトラブル等については責任を負いかねます。</a:t>
            </a:r>
            <a:endParaRPr kumimoji="1" lang="en-US" altLang="ja-JP" dirty="0">
              <a:solidFill>
                <a:schemeClr val="tx1"/>
              </a:solidFill>
            </a:endParaRPr>
          </a:p>
        </p:txBody>
      </p:sp>
      <p:sp>
        <p:nvSpPr>
          <p:cNvPr id="2" name="テキスト ボックス 1">
            <a:extLst>
              <a:ext uri="{FF2B5EF4-FFF2-40B4-BE49-F238E27FC236}">
                <a16:creationId xmlns:a16="http://schemas.microsoft.com/office/drawing/2014/main" id="{E9D2A511-D4F0-3E8A-18AB-85599CA32A32}"/>
              </a:ext>
            </a:extLst>
          </p:cNvPr>
          <p:cNvSpPr txBox="1"/>
          <p:nvPr/>
        </p:nvSpPr>
        <p:spPr>
          <a:xfrm>
            <a:off x="3514725" y="6455896"/>
            <a:ext cx="5629275" cy="369332"/>
          </a:xfrm>
          <a:prstGeom prst="rect">
            <a:avLst/>
          </a:prstGeom>
          <a:noFill/>
        </p:spPr>
        <p:txBody>
          <a:bodyPr wrap="square">
            <a:spAutoFit/>
          </a:bodyPr>
          <a:lstStyle/>
          <a:p>
            <a:r>
              <a:rPr lang="en-US" altLang="ja-JP" dirty="0"/>
              <a:t>2026.7.1</a:t>
            </a:r>
            <a:r>
              <a:rPr lang="ja-JP" altLang="en-US" dirty="0"/>
              <a:t>　姫路市在宅医療･介護連携支援センター</a:t>
            </a:r>
          </a:p>
        </p:txBody>
      </p:sp>
    </p:spTree>
    <p:extLst>
      <p:ext uri="{BB962C8B-B14F-4D97-AF65-F5344CB8AC3E}">
        <p14:creationId xmlns:p14="http://schemas.microsoft.com/office/powerpoint/2010/main" val="372684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23B5FDB-7286-D7FB-AEF6-35DBB47B9D79}"/>
              </a:ext>
            </a:extLst>
          </p:cNvPr>
          <p:cNvSpPr/>
          <p:nvPr/>
        </p:nvSpPr>
        <p:spPr>
          <a:xfrm>
            <a:off x="0" y="0"/>
            <a:ext cx="3286125"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000" dirty="0">
                <a:solidFill>
                  <a:prstClr val="black"/>
                </a:solidFill>
                <a:latin typeface="Calibri" panose="020F0502020204030204"/>
                <a:ea typeface="游ゴシック" panose="020B0400000000000000" pitchFamily="50" charset="-128"/>
              </a:rPr>
              <a:t>なぜ人生会議が必要？</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EAB41A08-18C4-4938-09AD-801FE687FA54}"/>
              </a:ext>
            </a:extLst>
          </p:cNvPr>
          <p:cNvPicPr>
            <a:picLocks noChangeAspect="1"/>
          </p:cNvPicPr>
          <p:nvPr/>
        </p:nvPicPr>
        <p:blipFill>
          <a:blip r:embed="rId3"/>
          <a:stretch>
            <a:fillRect/>
          </a:stretch>
        </p:blipFill>
        <p:spPr>
          <a:xfrm>
            <a:off x="385762" y="2306204"/>
            <a:ext cx="8443912" cy="4551796"/>
          </a:xfrm>
          <a:prstGeom prst="rect">
            <a:avLst/>
          </a:prstGeom>
        </p:spPr>
      </p:pic>
      <p:sp>
        <p:nvSpPr>
          <p:cNvPr id="2" name="正方形/長方形 1">
            <a:extLst>
              <a:ext uri="{FF2B5EF4-FFF2-40B4-BE49-F238E27FC236}">
                <a16:creationId xmlns:a16="http://schemas.microsoft.com/office/drawing/2014/main" id="{AD395983-8467-1E71-D0AD-593BEC6081F3}"/>
              </a:ext>
            </a:extLst>
          </p:cNvPr>
          <p:cNvSpPr/>
          <p:nvPr/>
        </p:nvSpPr>
        <p:spPr>
          <a:xfrm>
            <a:off x="0" y="760195"/>
            <a:ext cx="9129712" cy="13430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■人生</a:t>
            </a:r>
            <a:r>
              <a:rPr kumimoji="1" lang="en-US" altLang="ja-JP" sz="2800" dirty="0">
                <a:solidFill>
                  <a:schemeClr val="tx1"/>
                </a:solidFill>
              </a:rPr>
              <a:t>100</a:t>
            </a:r>
            <a:r>
              <a:rPr kumimoji="1" lang="ja-JP" altLang="en-US" sz="2800" dirty="0">
                <a:solidFill>
                  <a:schemeClr val="tx1"/>
                </a:solidFill>
              </a:rPr>
              <a:t>年時代</a:t>
            </a:r>
            <a:endParaRPr kumimoji="1" lang="en-US" altLang="ja-JP" sz="2800" dirty="0">
              <a:solidFill>
                <a:schemeClr val="tx1"/>
              </a:solidFill>
            </a:endParaRPr>
          </a:p>
          <a:p>
            <a:r>
              <a:rPr kumimoji="1" lang="ja-JP" altLang="en-US" sz="2800" dirty="0">
                <a:solidFill>
                  <a:schemeClr val="tx1"/>
                </a:solidFill>
              </a:rPr>
              <a:t>■高齢期（</a:t>
            </a:r>
            <a:r>
              <a:rPr kumimoji="1" lang="en-US" altLang="ja-JP" sz="2800" dirty="0">
                <a:solidFill>
                  <a:schemeClr val="tx1"/>
                </a:solidFill>
              </a:rPr>
              <a:t>65</a:t>
            </a:r>
            <a:r>
              <a:rPr kumimoji="1" lang="ja-JP" altLang="en-US" sz="2800" dirty="0">
                <a:solidFill>
                  <a:schemeClr val="tx1"/>
                </a:solidFill>
              </a:rPr>
              <a:t>歳）を迎えてから、更には後期高齢</a:t>
            </a:r>
            <a:endParaRPr kumimoji="1" lang="en-US" altLang="ja-JP" sz="2800" dirty="0">
              <a:solidFill>
                <a:schemeClr val="tx1"/>
              </a:solidFill>
            </a:endParaRPr>
          </a:p>
          <a:p>
            <a:r>
              <a:rPr kumimoji="1" lang="ja-JP" altLang="en-US" sz="2800" dirty="0">
                <a:solidFill>
                  <a:schemeClr val="tx1"/>
                </a:solidFill>
              </a:rPr>
              <a:t>　（</a:t>
            </a:r>
            <a:r>
              <a:rPr kumimoji="1" lang="en-US" altLang="ja-JP" sz="2800" dirty="0">
                <a:solidFill>
                  <a:schemeClr val="tx1"/>
                </a:solidFill>
              </a:rPr>
              <a:t>75</a:t>
            </a:r>
            <a:r>
              <a:rPr kumimoji="1" lang="ja-JP" altLang="en-US" sz="2800" dirty="0">
                <a:solidFill>
                  <a:schemeClr val="tx1"/>
                </a:solidFill>
              </a:rPr>
              <a:t>歳）を迎えてからも過ごす期間が長くなっている</a:t>
            </a:r>
            <a:endParaRPr kumimoji="1" lang="en-US" altLang="ja-JP" sz="2800" dirty="0">
              <a:solidFill>
                <a:schemeClr val="tx1"/>
              </a:solidFill>
            </a:endParaRPr>
          </a:p>
        </p:txBody>
      </p:sp>
    </p:spTree>
    <p:extLst>
      <p:ext uri="{BB962C8B-B14F-4D97-AF65-F5344CB8AC3E}">
        <p14:creationId xmlns:p14="http://schemas.microsoft.com/office/powerpoint/2010/main" val="1820729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92040-39AC-463A-E3B9-07526A8E29AB}"/>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406D506D-7C43-4C87-144D-113487485BB9}"/>
              </a:ext>
            </a:extLst>
          </p:cNvPr>
          <p:cNvPicPr>
            <a:picLocks noChangeAspect="1"/>
          </p:cNvPicPr>
          <p:nvPr/>
        </p:nvPicPr>
        <p:blipFill>
          <a:blip r:embed="rId3">
            <a:extLst>
              <a:ext uri="{28A0092B-C50C-407E-A947-70E740481C1C}">
                <a14:useLocalDpi xmlns:a14="http://schemas.microsoft.com/office/drawing/2010/main" val="0"/>
              </a:ext>
            </a:extLst>
          </a:blip>
          <a:srcRect l="12414" t="17984" r="32241" b="9274"/>
          <a:stretch>
            <a:fillRect/>
          </a:stretch>
        </p:blipFill>
        <p:spPr>
          <a:xfrm>
            <a:off x="289320" y="1885935"/>
            <a:ext cx="8565358" cy="4972065"/>
          </a:xfrm>
          <a:prstGeom prst="rect">
            <a:avLst/>
          </a:prstGeom>
        </p:spPr>
      </p:pic>
      <p:sp>
        <p:nvSpPr>
          <p:cNvPr id="4" name="正方形/長方形 3">
            <a:extLst>
              <a:ext uri="{FF2B5EF4-FFF2-40B4-BE49-F238E27FC236}">
                <a16:creationId xmlns:a16="http://schemas.microsoft.com/office/drawing/2014/main" id="{4DDBEBE1-99CC-CF59-C06C-9085F12C082B}"/>
              </a:ext>
            </a:extLst>
          </p:cNvPr>
          <p:cNvSpPr/>
          <p:nvPr/>
        </p:nvSpPr>
        <p:spPr>
          <a:xfrm>
            <a:off x="0" y="0"/>
            <a:ext cx="3286125"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000" dirty="0">
                <a:solidFill>
                  <a:prstClr val="black"/>
                </a:solidFill>
                <a:latin typeface="Calibri" panose="020F0502020204030204"/>
                <a:ea typeface="游ゴシック" panose="020B0400000000000000" pitchFamily="50" charset="-128"/>
              </a:rPr>
              <a:t>なぜ人生会議が必要？</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8B40F2B9-6452-CDA7-C90A-7F106DB75E08}"/>
              </a:ext>
            </a:extLst>
          </p:cNvPr>
          <p:cNvSpPr/>
          <p:nvPr/>
        </p:nvSpPr>
        <p:spPr>
          <a:xfrm>
            <a:off x="192880" y="900097"/>
            <a:ext cx="8758238" cy="9858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■健康寿命＝健康で過ごすことができる期間</a:t>
            </a:r>
            <a:endParaRPr kumimoji="1" lang="en-US" altLang="ja-JP" sz="2800" dirty="0">
              <a:solidFill>
                <a:schemeClr val="tx1"/>
              </a:solidFill>
            </a:endParaRPr>
          </a:p>
          <a:p>
            <a:r>
              <a:rPr kumimoji="1" lang="ja-JP" altLang="en-US" sz="2800" dirty="0">
                <a:solidFill>
                  <a:schemeClr val="tx1"/>
                </a:solidFill>
              </a:rPr>
              <a:t>■ほとんどの人は、最終的に必ず、医療や介護が必要</a:t>
            </a:r>
            <a:endParaRPr kumimoji="1" lang="en-US" altLang="ja-JP" sz="2800" dirty="0">
              <a:solidFill>
                <a:schemeClr val="tx1"/>
              </a:solidFill>
            </a:endParaRPr>
          </a:p>
          <a:p>
            <a:r>
              <a:rPr kumimoji="1" lang="ja-JP" altLang="en-US" sz="2800" dirty="0">
                <a:solidFill>
                  <a:schemeClr val="tx1"/>
                </a:solidFill>
              </a:rPr>
              <a:t>　となる</a:t>
            </a:r>
            <a:endParaRPr kumimoji="1" lang="en-US" altLang="ja-JP" sz="2400" dirty="0">
              <a:solidFill>
                <a:schemeClr val="tx1"/>
              </a:solidFill>
            </a:endParaRPr>
          </a:p>
        </p:txBody>
      </p:sp>
    </p:spTree>
    <p:extLst>
      <p:ext uri="{BB962C8B-B14F-4D97-AF65-F5344CB8AC3E}">
        <p14:creationId xmlns:p14="http://schemas.microsoft.com/office/powerpoint/2010/main" val="352216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E28C1AB-53C3-D8F6-9C14-A132B770F4CF}"/>
              </a:ext>
            </a:extLst>
          </p:cNvPr>
          <p:cNvSpPr/>
          <p:nvPr/>
        </p:nvSpPr>
        <p:spPr>
          <a:xfrm>
            <a:off x="0" y="0"/>
            <a:ext cx="3286125"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000" dirty="0">
                <a:solidFill>
                  <a:prstClr val="black"/>
                </a:solidFill>
                <a:latin typeface="Calibri" panose="020F0502020204030204"/>
                <a:ea typeface="游ゴシック" panose="020B0400000000000000" pitchFamily="50" charset="-128"/>
              </a:rPr>
              <a:t>なぜ人生会議が必要？</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CC3F445E-3BFF-661D-825B-D30A80A1BD89}"/>
              </a:ext>
            </a:extLst>
          </p:cNvPr>
          <p:cNvSpPr/>
          <p:nvPr/>
        </p:nvSpPr>
        <p:spPr>
          <a:xfrm>
            <a:off x="171450" y="757237"/>
            <a:ext cx="8758238" cy="40005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■医療技術の進歩は目まぐるしく、様々な選択肢が</a:t>
            </a:r>
            <a:endParaRPr kumimoji="1" lang="en-US" altLang="ja-JP" sz="2800" dirty="0">
              <a:solidFill>
                <a:schemeClr val="tx1"/>
              </a:solidFill>
            </a:endParaRPr>
          </a:p>
          <a:p>
            <a:r>
              <a:rPr kumimoji="1" lang="ja-JP" altLang="en-US" sz="2800" dirty="0">
                <a:solidFill>
                  <a:schemeClr val="tx1"/>
                </a:solidFill>
              </a:rPr>
              <a:t>　ある</a:t>
            </a:r>
            <a:endParaRPr kumimoji="1" lang="en-US" altLang="ja-JP" sz="2800" dirty="0">
              <a:solidFill>
                <a:schemeClr val="tx1"/>
              </a:solidFill>
            </a:endParaRPr>
          </a:p>
          <a:p>
            <a:pPr>
              <a:lnSpc>
                <a:spcPct val="150000"/>
              </a:lnSpc>
            </a:pPr>
            <a:r>
              <a:rPr kumimoji="1" lang="ja-JP" altLang="en-US" sz="2800" dirty="0">
                <a:solidFill>
                  <a:schemeClr val="tx1"/>
                </a:solidFill>
              </a:rPr>
              <a:t>■介護保険制度の導入から</a:t>
            </a:r>
            <a:r>
              <a:rPr kumimoji="1" lang="en-US" altLang="ja-JP" sz="2800" dirty="0">
                <a:solidFill>
                  <a:schemeClr val="tx1"/>
                </a:solidFill>
              </a:rPr>
              <a:t>26</a:t>
            </a:r>
            <a:r>
              <a:rPr kumimoji="1" lang="ja-JP" altLang="en-US" sz="2800" dirty="0">
                <a:solidFill>
                  <a:schemeClr val="tx1"/>
                </a:solidFill>
              </a:rPr>
              <a:t>年、施設、在宅で様々な</a:t>
            </a:r>
            <a:endParaRPr kumimoji="1" lang="en-US" altLang="ja-JP" sz="2800" dirty="0">
              <a:solidFill>
                <a:schemeClr val="tx1"/>
              </a:solidFill>
            </a:endParaRPr>
          </a:p>
          <a:p>
            <a:r>
              <a:rPr kumimoji="1" lang="ja-JP" altLang="en-US" sz="2800" dirty="0">
                <a:solidFill>
                  <a:schemeClr val="tx1"/>
                </a:solidFill>
              </a:rPr>
              <a:t>　サービスの選択肢がある</a:t>
            </a:r>
            <a:endParaRPr kumimoji="1" lang="en-US" altLang="ja-JP" sz="2800" dirty="0">
              <a:solidFill>
                <a:schemeClr val="tx1"/>
              </a:solidFill>
            </a:endParaRPr>
          </a:p>
          <a:p>
            <a:pPr>
              <a:lnSpc>
                <a:spcPct val="150000"/>
              </a:lnSpc>
            </a:pPr>
            <a:r>
              <a:rPr kumimoji="1" lang="ja-JP" altLang="en-US" sz="2800" dirty="0">
                <a:solidFill>
                  <a:schemeClr val="tx1"/>
                </a:solidFill>
              </a:rPr>
              <a:t>■命の危機が迫った状態になると、約</a:t>
            </a:r>
            <a:r>
              <a:rPr kumimoji="1" lang="en-US" altLang="ja-JP" sz="2800" dirty="0">
                <a:solidFill>
                  <a:schemeClr val="tx1"/>
                </a:solidFill>
              </a:rPr>
              <a:t>70</a:t>
            </a:r>
            <a:r>
              <a:rPr kumimoji="1" lang="ja-JP" altLang="en-US" sz="2800" dirty="0">
                <a:solidFill>
                  <a:schemeClr val="tx1"/>
                </a:solidFill>
              </a:rPr>
              <a:t>％の人が今後</a:t>
            </a:r>
            <a:endParaRPr kumimoji="1" lang="en-US" altLang="ja-JP" sz="2800" dirty="0">
              <a:solidFill>
                <a:schemeClr val="tx1"/>
              </a:solidFill>
            </a:endParaRPr>
          </a:p>
          <a:p>
            <a:r>
              <a:rPr kumimoji="1" lang="ja-JP" altLang="en-US" sz="2800" dirty="0">
                <a:solidFill>
                  <a:schemeClr val="tx1"/>
                </a:solidFill>
              </a:rPr>
              <a:t>　の医療やケアなどについて、自分で決めたり、望み</a:t>
            </a:r>
            <a:endParaRPr kumimoji="1" lang="en-US" altLang="ja-JP" sz="2800" dirty="0">
              <a:solidFill>
                <a:schemeClr val="tx1"/>
              </a:solidFill>
            </a:endParaRPr>
          </a:p>
          <a:p>
            <a:r>
              <a:rPr kumimoji="1" lang="ja-JP" altLang="en-US" sz="2800" dirty="0">
                <a:solidFill>
                  <a:schemeClr val="tx1"/>
                </a:solidFill>
              </a:rPr>
              <a:t>　を人に伝えられなくなる</a:t>
            </a:r>
          </a:p>
        </p:txBody>
      </p:sp>
      <p:sp>
        <p:nvSpPr>
          <p:cNvPr id="6" name="正方形/長方形 5">
            <a:extLst>
              <a:ext uri="{FF2B5EF4-FFF2-40B4-BE49-F238E27FC236}">
                <a16:creationId xmlns:a16="http://schemas.microsoft.com/office/drawing/2014/main" id="{AE80DAB3-122D-BFF9-7455-9D0FF78F4EB3}"/>
              </a:ext>
            </a:extLst>
          </p:cNvPr>
          <p:cNvSpPr/>
          <p:nvPr/>
        </p:nvSpPr>
        <p:spPr>
          <a:xfrm>
            <a:off x="192881" y="5014912"/>
            <a:ext cx="8758238" cy="13430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　</a:t>
            </a:r>
            <a:endParaRPr kumimoji="1" lang="en-US" altLang="ja-JP" sz="2400" dirty="0">
              <a:solidFill>
                <a:schemeClr val="tx1"/>
              </a:solidFill>
            </a:endParaRPr>
          </a:p>
          <a:p>
            <a:pPr algn="ctr"/>
            <a:r>
              <a:rPr kumimoji="1" lang="ja-JP" altLang="en-US" sz="2400" dirty="0">
                <a:solidFill>
                  <a:schemeClr val="tx1"/>
                </a:solidFill>
              </a:rPr>
              <a:t>　</a:t>
            </a:r>
            <a:r>
              <a:rPr kumimoji="1" lang="ja-JP" altLang="en-US" sz="3200" dirty="0">
                <a:solidFill>
                  <a:schemeClr val="tx1"/>
                </a:solidFill>
              </a:rPr>
              <a:t>だからこそ、「</a:t>
            </a:r>
            <a:r>
              <a:rPr kumimoji="1" lang="ja-JP" altLang="en-US" sz="3200" b="1" dirty="0">
                <a:solidFill>
                  <a:srgbClr val="FF0000"/>
                </a:solidFill>
              </a:rPr>
              <a:t>人生会議</a:t>
            </a:r>
            <a:r>
              <a:rPr kumimoji="1" lang="ja-JP" altLang="en-US" sz="3200" dirty="0">
                <a:solidFill>
                  <a:schemeClr val="tx1"/>
                </a:solidFill>
              </a:rPr>
              <a:t>」</a:t>
            </a:r>
            <a:endParaRPr kumimoji="1" lang="en-US" altLang="ja-JP" sz="3200" dirty="0">
              <a:solidFill>
                <a:schemeClr val="tx1"/>
              </a:solidFill>
            </a:endParaRPr>
          </a:p>
          <a:p>
            <a:pPr algn="ctr"/>
            <a:r>
              <a:rPr kumimoji="1" lang="ja-JP" altLang="en-US" sz="3200" dirty="0">
                <a:solidFill>
                  <a:schemeClr val="tx1"/>
                </a:solidFill>
              </a:rPr>
              <a:t>　自分の希望、思いについて大切な人たちと</a:t>
            </a:r>
            <a:endParaRPr kumimoji="1" lang="en-US" altLang="ja-JP" sz="3200" dirty="0">
              <a:solidFill>
                <a:schemeClr val="tx1"/>
              </a:solidFill>
            </a:endParaRPr>
          </a:p>
          <a:p>
            <a:r>
              <a:rPr kumimoji="1" lang="ja-JP" altLang="en-US" sz="3200" dirty="0">
                <a:solidFill>
                  <a:schemeClr val="tx1"/>
                </a:solidFill>
              </a:rPr>
              <a:t>　   話し、共有することが大切</a:t>
            </a:r>
          </a:p>
        </p:txBody>
      </p:sp>
      <p:sp>
        <p:nvSpPr>
          <p:cNvPr id="2" name="矢印: 下 1">
            <a:extLst>
              <a:ext uri="{FF2B5EF4-FFF2-40B4-BE49-F238E27FC236}">
                <a16:creationId xmlns:a16="http://schemas.microsoft.com/office/drawing/2014/main" id="{DC825D79-AA25-B40D-3F70-D57B61D185DB}"/>
              </a:ext>
            </a:extLst>
          </p:cNvPr>
          <p:cNvSpPr/>
          <p:nvPr/>
        </p:nvSpPr>
        <p:spPr>
          <a:xfrm>
            <a:off x="4314825" y="4500562"/>
            <a:ext cx="514350" cy="585787"/>
          </a:xfrm>
          <a:prstGeom prst="downArrow">
            <a:avLst/>
          </a:prstGeom>
          <a:solidFill>
            <a:schemeClr val="bg1">
              <a:lumMod val="6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9144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CC04A-753E-9C8A-F0B3-2F32C7D3A63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A1253B5C-88BD-E0AA-76F1-03F27D4719D3}"/>
              </a:ext>
            </a:extLst>
          </p:cNvPr>
          <p:cNvSpPr/>
          <p:nvPr/>
        </p:nvSpPr>
        <p:spPr>
          <a:xfrm>
            <a:off x="1285875" y="1257299"/>
            <a:ext cx="6572250" cy="41576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mn-ea"/>
              </a:rPr>
              <a:t>「</a:t>
            </a:r>
            <a:r>
              <a:rPr kumimoji="1" lang="ja-JP" altLang="en-US" sz="4000" b="1" dirty="0">
                <a:solidFill>
                  <a:srgbClr val="FF0000"/>
                </a:solidFill>
                <a:latin typeface="+mn-ea"/>
              </a:rPr>
              <a:t>人生会議</a:t>
            </a:r>
            <a:r>
              <a:rPr kumimoji="1" lang="ja-JP" altLang="en-US" sz="4000" b="1" dirty="0">
                <a:solidFill>
                  <a:schemeClr val="tx1"/>
                </a:solidFill>
                <a:latin typeface="+mn-ea"/>
              </a:rPr>
              <a:t>」</a:t>
            </a:r>
            <a:r>
              <a:rPr kumimoji="1" lang="ja-JP" altLang="en-US" sz="4000" dirty="0">
                <a:solidFill>
                  <a:schemeClr val="tx1"/>
                </a:solidFill>
                <a:latin typeface="+mn-ea"/>
              </a:rPr>
              <a:t>を</a:t>
            </a:r>
            <a:endParaRPr kumimoji="1" lang="en-US" altLang="ja-JP" sz="4000" dirty="0">
              <a:solidFill>
                <a:schemeClr val="tx1"/>
              </a:solidFill>
              <a:latin typeface="+mn-ea"/>
            </a:endParaRPr>
          </a:p>
          <a:p>
            <a:pPr algn="ctr"/>
            <a:r>
              <a:rPr kumimoji="1" lang="ja-JP" altLang="en-US" sz="4000" dirty="0">
                <a:solidFill>
                  <a:schemeClr val="tx1"/>
                </a:solidFill>
                <a:latin typeface="+mn-ea"/>
              </a:rPr>
              <a:t>はじめてみませんか？</a:t>
            </a:r>
            <a:endParaRPr kumimoji="1" lang="en-US" altLang="ja-JP" sz="4000" dirty="0">
              <a:solidFill>
                <a:schemeClr val="tx1"/>
              </a:solidFill>
              <a:latin typeface="+mn-ea"/>
            </a:endParaRPr>
          </a:p>
        </p:txBody>
      </p:sp>
    </p:spTree>
    <p:extLst>
      <p:ext uri="{BB962C8B-B14F-4D97-AF65-F5344CB8AC3E}">
        <p14:creationId xmlns:p14="http://schemas.microsoft.com/office/powerpoint/2010/main" val="115098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02BFC26-BCB3-36A8-F019-7B9463E0FA33}"/>
              </a:ext>
            </a:extLst>
          </p:cNvPr>
          <p:cNvSpPr/>
          <p:nvPr/>
        </p:nvSpPr>
        <p:spPr>
          <a:xfrm>
            <a:off x="0" y="0"/>
            <a:ext cx="3914775"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★姫路市人生会議パンフレット</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C1E38BFD-BA60-AD71-C9C1-7FE31C0A882D}"/>
              </a:ext>
            </a:extLst>
          </p:cNvPr>
          <p:cNvPicPr>
            <a:picLocks noChangeAspect="1"/>
          </p:cNvPicPr>
          <p:nvPr/>
        </p:nvPicPr>
        <p:blipFill>
          <a:blip r:embed="rId3"/>
          <a:stretch>
            <a:fillRect/>
          </a:stretch>
        </p:blipFill>
        <p:spPr>
          <a:xfrm>
            <a:off x="4060314" y="557212"/>
            <a:ext cx="4480948" cy="6200775"/>
          </a:xfrm>
          <a:prstGeom prst="rect">
            <a:avLst/>
          </a:prstGeom>
          <a:ln>
            <a:solidFill>
              <a:schemeClr val="tx1"/>
            </a:solidFill>
          </a:ln>
        </p:spPr>
      </p:pic>
      <p:sp>
        <p:nvSpPr>
          <p:cNvPr id="3" name="吹き出し: 角を丸めた四角形 2">
            <a:extLst>
              <a:ext uri="{FF2B5EF4-FFF2-40B4-BE49-F238E27FC236}">
                <a16:creationId xmlns:a16="http://schemas.microsoft.com/office/drawing/2014/main" id="{51024A7D-7F14-E69E-DD3C-1B13C4D3E322}"/>
              </a:ext>
            </a:extLst>
          </p:cNvPr>
          <p:cNvSpPr/>
          <p:nvPr/>
        </p:nvSpPr>
        <p:spPr>
          <a:xfrm>
            <a:off x="406144" y="1971675"/>
            <a:ext cx="3314700" cy="2671763"/>
          </a:xfrm>
          <a:prstGeom prst="wedgeRoundRectCallout">
            <a:avLst>
              <a:gd name="adj1" fmla="val -4597"/>
              <a:gd name="adj2" fmla="val 6307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姫路市では、市民の皆さまに、広く「</a:t>
            </a:r>
            <a:r>
              <a:rPr kumimoji="1" lang="ja-JP" altLang="en-US" sz="2000" b="1" dirty="0">
                <a:solidFill>
                  <a:srgbClr val="FF0000"/>
                </a:solidFill>
              </a:rPr>
              <a:t>人生会議</a:t>
            </a:r>
            <a:r>
              <a:rPr kumimoji="1" lang="ja-JP" altLang="en-US" sz="2000" dirty="0">
                <a:solidFill>
                  <a:schemeClr val="tx1"/>
                </a:solidFill>
              </a:rPr>
              <a:t>」を知っていただき、実践してほしいという思いから、パンフレットを作成しています。</a:t>
            </a:r>
          </a:p>
        </p:txBody>
      </p:sp>
      <p:pic>
        <p:nvPicPr>
          <p:cNvPr id="6" name="図 5">
            <a:extLst>
              <a:ext uri="{FF2B5EF4-FFF2-40B4-BE49-F238E27FC236}">
                <a16:creationId xmlns:a16="http://schemas.microsoft.com/office/drawing/2014/main" id="{6138AFA1-C268-9830-3883-5AB23359A1D3}"/>
              </a:ext>
            </a:extLst>
          </p:cNvPr>
          <p:cNvPicPr>
            <a:picLocks noChangeAspect="1"/>
          </p:cNvPicPr>
          <p:nvPr/>
        </p:nvPicPr>
        <p:blipFill>
          <a:blip r:embed="rId4"/>
          <a:stretch>
            <a:fillRect/>
          </a:stretch>
        </p:blipFill>
        <p:spPr>
          <a:xfrm>
            <a:off x="1485900" y="4761167"/>
            <a:ext cx="1763457" cy="1763457"/>
          </a:xfrm>
          <a:prstGeom prst="rect">
            <a:avLst/>
          </a:prstGeom>
        </p:spPr>
      </p:pic>
    </p:spTree>
    <p:extLst>
      <p:ext uri="{BB962C8B-B14F-4D97-AF65-F5344CB8AC3E}">
        <p14:creationId xmlns:p14="http://schemas.microsoft.com/office/powerpoint/2010/main" val="272510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C59DB536-9397-8BE7-E76D-5ACD43A22F5D}"/>
              </a:ext>
            </a:extLst>
          </p:cNvPr>
          <p:cNvGrpSpPr/>
          <p:nvPr/>
        </p:nvGrpSpPr>
        <p:grpSpPr>
          <a:xfrm>
            <a:off x="304118" y="777358"/>
            <a:ext cx="8535764" cy="5943753"/>
            <a:chOff x="61231" y="777358"/>
            <a:chExt cx="8535764" cy="5943753"/>
          </a:xfrm>
        </p:grpSpPr>
        <p:pic>
          <p:nvPicPr>
            <p:cNvPr id="5" name="図 4">
              <a:extLst>
                <a:ext uri="{FF2B5EF4-FFF2-40B4-BE49-F238E27FC236}">
                  <a16:creationId xmlns:a16="http://schemas.microsoft.com/office/drawing/2014/main" id="{59C944AD-299F-4598-ED39-70DF9EA95F08}"/>
                </a:ext>
              </a:extLst>
            </p:cNvPr>
            <p:cNvPicPr>
              <a:picLocks noChangeAspect="1"/>
            </p:cNvPicPr>
            <p:nvPr/>
          </p:nvPicPr>
          <p:blipFill>
            <a:blip r:embed="rId3">
              <a:extLst>
                <a:ext uri="{28A0092B-C50C-407E-A947-70E740481C1C}">
                  <a14:useLocalDpi xmlns:a14="http://schemas.microsoft.com/office/drawing/2010/main" val="0"/>
                </a:ext>
              </a:extLst>
            </a:blip>
            <a:srcRect l="34375" t="18281" r="35781" b="2866"/>
            <a:stretch>
              <a:fillRect/>
            </a:stretch>
          </p:blipFill>
          <p:spPr>
            <a:xfrm>
              <a:off x="61231" y="777358"/>
              <a:ext cx="4267882" cy="5943753"/>
            </a:xfrm>
            <a:prstGeom prst="rect">
              <a:avLst/>
            </a:prstGeom>
            <a:ln>
              <a:solidFill>
                <a:schemeClr val="tx1"/>
              </a:solidFill>
            </a:ln>
          </p:spPr>
        </p:pic>
        <p:pic>
          <p:nvPicPr>
            <p:cNvPr id="8" name="図 7">
              <a:extLst>
                <a:ext uri="{FF2B5EF4-FFF2-40B4-BE49-F238E27FC236}">
                  <a16:creationId xmlns:a16="http://schemas.microsoft.com/office/drawing/2014/main" id="{FA2F7838-8EB9-338B-BA0D-8F119C6EC272}"/>
                </a:ext>
              </a:extLst>
            </p:cNvPr>
            <p:cNvPicPr>
              <a:picLocks noChangeAspect="1"/>
            </p:cNvPicPr>
            <p:nvPr/>
          </p:nvPicPr>
          <p:blipFill>
            <a:blip r:embed="rId4">
              <a:extLst>
                <a:ext uri="{28A0092B-C50C-407E-A947-70E740481C1C}">
                  <a14:useLocalDpi xmlns:a14="http://schemas.microsoft.com/office/drawing/2010/main" val="0"/>
                </a:ext>
              </a:extLst>
            </a:blip>
            <a:srcRect l="34531" t="17985" r="35625" b="3162"/>
            <a:stretch>
              <a:fillRect/>
            </a:stretch>
          </p:blipFill>
          <p:spPr>
            <a:xfrm>
              <a:off x="4329113" y="777358"/>
              <a:ext cx="4267882" cy="5943750"/>
            </a:xfrm>
            <a:prstGeom prst="rect">
              <a:avLst/>
            </a:prstGeom>
            <a:ln>
              <a:solidFill>
                <a:schemeClr val="tx1"/>
              </a:solidFill>
            </a:ln>
          </p:spPr>
        </p:pic>
      </p:grpSp>
      <p:sp>
        <p:nvSpPr>
          <p:cNvPr id="2" name="正方形/長方形 1">
            <a:extLst>
              <a:ext uri="{FF2B5EF4-FFF2-40B4-BE49-F238E27FC236}">
                <a16:creationId xmlns:a16="http://schemas.microsoft.com/office/drawing/2014/main" id="{F894CDB1-4548-9AE9-3D67-0F451513CA29}"/>
              </a:ext>
            </a:extLst>
          </p:cNvPr>
          <p:cNvSpPr/>
          <p:nvPr/>
        </p:nvSpPr>
        <p:spPr>
          <a:xfrm>
            <a:off x="0" y="0"/>
            <a:ext cx="3914775"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★姫路市人生会議パンフレット</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8845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9563C1E-CE61-28EC-CE74-814540B9E011}"/>
              </a:ext>
            </a:extLst>
          </p:cNvPr>
          <p:cNvGrpSpPr/>
          <p:nvPr/>
        </p:nvGrpSpPr>
        <p:grpSpPr>
          <a:xfrm>
            <a:off x="328614" y="784213"/>
            <a:ext cx="8486772" cy="5966072"/>
            <a:chOff x="328614" y="484175"/>
            <a:chExt cx="8486772" cy="5966072"/>
          </a:xfrm>
        </p:grpSpPr>
        <p:pic>
          <p:nvPicPr>
            <p:cNvPr id="5" name="図 4">
              <a:extLst>
                <a:ext uri="{FF2B5EF4-FFF2-40B4-BE49-F238E27FC236}">
                  <a16:creationId xmlns:a16="http://schemas.microsoft.com/office/drawing/2014/main" id="{2C12B182-4331-0D96-A7C4-167A5231355C}"/>
                </a:ext>
              </a:extLst>
            </p:cNvPr>
            <p:cNvPicPr>
              <a:picLocks noChangeAspect="1"/>
            </p:cNvPicPr>
            <p:nvPr/>
          </p:nvPicPr>
          <p:blipFill>
            <a:blip r:embed="rId3">
              <a:extLst>
                <a:ext uri="{28A0092B-C50C-407E-A947-70E740481C1C}">
                  <a14:useLocalDpi xmlns:a14="http://schemas.microsoft.com/office/drawing/2010/main" val="0"/>
                </a:ext>
              </a:extLst>
            </a:blip>
            <a:srcRect l="34531" t="16798" r="35625" b="3755"/>
            <a:stretch>
              <a:fillRect/>
            </a:stretch>
          </p:blipFill>
          <p:spPr>
            <a:xfrm>
              <a:off x="328614" y="496175"/>
              <a:ext cx="4243386" cy="5954072"/>
            </a:xfrm>
            <a:prstGeom prst="rect">
              <a:avLst/>
            </a:prstGeom>
            <a:ln>
              <a:solidFill>
                <a:schemeClr val="tx1"/>
              </a:solidFill>
            </a:ln>
          </p:spPr>
        </p:pic>
        <p:pic>
          <p:nvPicPr>
            <p:cNvPr id="7" name="図 6">
              <a:extLst>
                <a:ext uri="{FF2B5EF4-FFF2-40B4-BE49-F238E27FC236}">
                  <a16:creationId xmlns:a16="http://schemas.microsoft.com/office/drawing/2014/main" id="{5832A39A-672D-DA09-13E8-A36381C6706C}"/>
                </a:ext>
              </a:extLst>
            </p:cNvPr>
            <p:cNvPicPr>
              <a:picLocks noChangeAspect="1"/>
            </p:cNvPicPr>
            <p:nvPr/>
          </p:nvPicPr>
          <p:blipFill>
            <a:blip r:embed="rId4">
              <a:extLst>
                <a:ext uri="{28A0092B-C50C-407E-A947-70E740481C1C}">
                  <a14:useLocalDpi xmlns:a14="http://schemas.microsoft.com/office/drawing/2010/main" val="0"/>
                </a:ext>
              </a:extLst>
            </a:blip>
            <a:srcRect l="34531" t="19170" r="35625" b="3755"/>
            <a:stretch>
              <a:fillRect/>
            </a:stretch>
          </p:blipFill>
          <p:spPr>
            <a:xfrm>
              <a:off x="4572000" y="484175"/>
              <a:ext cx="4243386" cy="5966072"/>
            </a:xfrm>
            <a:prstGeom prst="rect">
              <a:avLst/>
            </a:prstGeom>
            <a:ln>
              <a:solidFill>
                <a:schemeClr val="tx1"/>
              </a:solidFill>
            </a:ln>
          </p:spPr>
        </p:pic>
      </p:grpSp>
      <p:sp>
        <p:nvSpPr>
          <p:cNvPr id="8" name="正方形/長方形 7">
            <a:extLst>
              <a:ext uri="{FF2B5EF4-FFF2-40B4-BE49-F238E27FC236}">
                <a16:creationId xmlns:a16="http://schemas.microsoft.com/office/drawing/2014/main" id="{3EE54C7F-03FE-DAA7-1E2C-AD99861CE8E7}"/>
              </a:ext>
            </a:extLst>
          </p:cNvPr>
          <p:cNvSpPr/>
          <p:nvPr/>
        </p:nvSpPr>
        <p:spPr>
          <a:xfrm>
            <a:off x="0" y="0"/>
            <a:ext cx="3914775"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★姫路市人生会議パンフレット</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6133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9F8D1-7800-380D-5989-0ECEEDABE63C}"/>
            </a:ext>
          </a:extLst>
        </p:cNvPr>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645A3FF9-F29F-B45A-A125-BC8C9470D0D0}"/>
              </a:ext>
            </a:extLst>
          </p:cNvPr>
          <p:cNvGrpSpPr/>
          <p:nvPr/>
        </p:nvGrpSpPr>
        <p:grpSpPr>
          <a:xfrm>
            <a:off x="299920" y="727534"/>
            <a:ext cx="8544159" cy="6003232"/>
            <a:chOff x="442913" y="770396"/>
            <a:chExt cx="8544159" cy="6003232"/>
          </a:xfrm>
        </p:grpSpPr>
        <p:pic>
          <p:nvPicPr>
            <p:cNvPr id="3" name="図 2">
              <a:extLst>
                <a:ext uri="{FF2B5EF4-FFF2-40B4-BE49-F238E27FC236}">
                  <a16:creationId xmlns:a16="http://schemas.microsoft.com/office/drawing/2014/main" id="{3871CC79-F7D3-4EBE-9104-11EBB4DE6558}"/>
                </a:ext>
              </a:extLst>
            </p:cNvPr>
            <p:cNvPicPr>
              <a:picLocks noChangeAspect="1"/>
            </p:cNvPicPr>
            <p:nvPr/>
          </p:nvPicPr>
          <p:blipFill>
            <a:blip r:embed="rId3">
              <a:extLst>
                <a:ext uri="{28A0092B-C50C-407E-A947-70E740481C1C}">
                  <a14:useLocalDpi xmlns:a14="http://schemas.microsoft.com/office/drawing/2010/main" val="0"/>
                </a:ext>
              </a:extLst>
            </a:blip>
            <a:srcRect l="34531" t="17095" r="35781" b="3755"/>
            <a:stretch>
              <a:fillRect/>
            </a:stretch>
          </p:blipFill>
          <p:spPr>
            <a:xfrm>
              <a:off x="442913" y="770397"/>
              <a:ext cx="4271962" cy="6003231"/>
            </a:xfrm>
            <a:prstGeom prst="rect">
              <a:avLst/>
            </a:prstGeom>
            <a:ln>
              <a:solidFill>
                <a:schemeClr val="tx1"/>
              </a:solidFill>
            </a:ln>
          </p:spPr>
        </p:pic>
        <p:pic>
          <p:nvPicPr>
            <p:cNvPr id="6" name="図 5">
              <a:extLst>
                <a:ext uri="{FF2B5EF4-FFF2-40B4-BE49-F238E27FC236}">
                  <a16:creationId xmlns:a16="http://schemas.microsoft.com/office/drawing/2014/main" id="{014DF897-81EA-6C41-C070-C56F6B16D6D2}"/>
                </a:ext>
              </a:extLst>
            </p:cNvPr>
            <p:cNvPicPr>
              <a:picLocks noChangeAspect="1"/>
            </p:cNvPicPr>
            <p:nvPr/>
          </p:nvPicPr>
          <p:blipFill>
            <a:blip r:embed="rId4">
              <a:extLst>
                <a:ext uri="{28A0092B-C50C-407E-A947-70E740481C1C}">
                  <a14:useLocalDpi xmlns:a14="http://schemas.microsoft.com/office/drawing/2010/main" val="0"/>
                </a:ext>
              </a:extLst>
            </a:blip>
            <a:srcRect l="34844" t="17984" r="35469" b="5237"/>
            <a:stretch>
              <a:fillRect/>
            </a:stretch>
          </p:blipFill>
          <p:spPr>
            <a:xfrm>
              <a:off x="4708091" y="770396"/>
              <a:ext cx="4278981" cy="6003231"/>
            </a:xfrm>
            <a:prstGeom prst="rect">
              <a:avLst/>
            </a:prstGeom>
            <a:ln>
              <a:solidFill>
                <a:schemeClr val="tx1"/>
              </a:solidFill>
            </a:ln>
          </p:spPr>
        </p:pic>
      </p:grpSp>
      <p:sp>
        <p:nvSpPr>
          <p:cNvPr id="2" name="正方形/長方形 1">
            <a:extLst>
              <a:ext uri="{FF2B5EF4-FFF2-40B4-BE49-F238E27FC236}">
                <a16:creationId xmlns:a16="http://schemas.microsoft.com/office/drawing/2014/main" id="{D4FC137F-8B96-5299-326E-80224EF26599}"/>
              </a:ext>
            </a:extLst>
          </p:cNvPr>
          <p:cNvSpPr/>
          <p:nvPr/>
        </p:nvSpPr>
        <p:spPr>
          <a:xfrm>
            <a:off x="0" y="0"/>
            <a:ext cx="3914775"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★姫路市人生会議パンフレット</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36663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3C4ED-522C-443A-7AA5-C10AF27AC66E}"/>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5337E6B4-A016-EF96-20DD-6615D0C15E2D}"/>
              </a:ext>
            </a:extLst>
          </p:cNvPr>
          <p:cNvPicPr>
            <a:picLocks noChangeAspect="1"/>
          </p:cNvPicPr>
          <p:nvPr/>
        </p:nvPicPr>
        <p:blipFill>
          <a:blip r:embed="rId3">
            <a:extLst>
              <a:ext uri="{28A0092B-C50C-407E-A947-70E740481C1C}">
                <a14:useLocalDpi xmlns:a14="http://schemas.microsoft.com/office/drawing/2010/main" val="0"/>
              </a:ext>
            </a:extLst>
          </a:blip>
          <a:srcRect l="34375" t="20356" r="35782"/>
          <a:stretch>
            <a:fillRect/>
          </a:stretch>
        </p:blipFill>
        <p:spPr>
          <a:xfrm>
            <a:off x="2436019" y="748889"/>
            <a:ext cx="4271962" cy="6009098"/>
          </a:xfrm>
          <a:prstGeom prst="rect">
            <a:avLst/>
          </a:prstGeom>
          <a:ln>
            <a:solidFill>
              <a:schemeClr val="tx1"/>
            </a:solidFill>
          </a:ln>
        </p:spPr>
      </p:pic>
      <p:sp>
        <p:nvSpPr>
          <p:cNvPr id="2" name="正方形/長方形 1">
            <a:extLst>
              <a:ext uri="{FF2B5EF4-FFF2-40B4-BE49-F238E27FC236}">
                <a16:creationId xmlns:a16="http://schemas.microsoft.com/office/drawing/2014/main" id="{AF5DD47B-D90F-1C54-C943-3D09E690554E}"/>
              </a:ext>
            </a:extLst>
          </p:cNvPr>
          <p:cNvSpPr/>
          <p:nvPr/>
        </p:nvSpPr>
        <p:spPr>
          <a:xfrm>
            <a:off x="0" y="0"/>
            <a:ext cx="3914775"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★姫路市人生会議パンフレット</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20933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FECBE-5272-6E96-D9DD-2C1CF910B778}"/>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8B471A45-B280-B00A-920F-753762B92D97}"/>
              </a:ext>
            </a:extLst>
          </p:cNvPr>
          <p:cNvSpPr/>
          <p:nvPr/>
        </p:nvSpPr>
        <p:spPr>
          <a:xfrm>
            <a:off x="1" y="0"/>
            <a:ext cx="2957512"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★人生会議の進め方</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5ADEAFBA-3349-A0F4-EF90-32C208287571}"/>
              </a:ext>
            </a:extLst>
          </p:cNvPr>
          <p:cNvPicPr>
            <a:picLocks noChangeAspect="1"/>
          </p:cNvPicPr>
          <p:nvPr/>
        </p:nvPicPr>
        <p:blipFill>
          <a:blip r:embed="rId3">
            <a:extLst>
              <a:ext uri="{28A0092B-C50C-407E-A947-70E740481C1C}">
                <a14:useLocalDpi xmlns:a14="http://schemas.microsoft.com/office/drawing/2010/main" val="0"/>
              </a:ext>
            </a:extLst>
          </a:blip>
          <a:srcRect l="26875" t="36364" r="25781" b="4644"/>
          <a:stretch>
            <a:fillRect/>
          </a:stretch>
        </p:blipFill>
        <p:spPr>
          <a:xfrm>
            <a:off x="714375" y="1483111"/>
            <a:ext cx="7715250" cy="5067112"/>
          </a:xfrm>
          <a:prstGeom prst="rect">
            <a:avLst/>
          </a:prstGeom>
        </p:spPr>
      </p:pic>
      <p:sp>
        <p:nvSpPr>
          <p:cNvPr id="2" name="テキスト ボックス 1">
            <a:extLst>
              <a:ext uri="{FF2B5EF4-FFF2-40B4-BE49-F238E27FC236}">
                <a16:creationId xmlns:a16="http://schemas.microsoft.com/office/drawing/2014/main" id="{031D7618-2F2C-ECBE-22F1-968665B161B4}"/>
              </a:ext>
            </a:extLst>
          </p:cNvPr>
          <p:cNvSpPr txBox="1"/>
          <p:nvPr/>
        </p:nvSpPr>
        <p:spPr>
          <a:xfrm>
            <a:off x="2686050" y="6550223"/>
            <a:ext cx="6457950" cy="307777"/>
          </a:xfrm>
          <a:prstGeom prst="rect">
            <a:avLst/>
          </a:prstGeom>
          <a:noFill/>
        </p:spPr>
        <p:txBody>
          <a:bodyPr wrap="square">
            <a:spAutoFit/>
          </a:bodyPr>
          <a:lstStyle/>
          <a:p>
            <a:r>
              <a:rPr lang="ja-JP" altLang="en-US" sz="1400" dirty="0"/>
              <a:t>姫路市　心豊かにさいごまで私らしく暮らすために～人生会議をはじめよう～</a:t>
            </a:r>
          </a:p>
        </p:txBody>
      </p:sp>
      <p:sp>
        <p:nvSpPr>
          <p:cNvPr id="8" name="正方形/長方形 7">
            <a:extLst>
              <a:ext uri="{FF2B5EF4-FFF2-40B4-BE49-F238E27FC236}">
                <a16:creationId xmlns:a16="http://schemas.microsoft.com/office/drawing/2014/main" id="{A564197A-4A3A-D0C0-BB48-82B0CE4AE01F}"/>
              </a:ext>
            </a:extLst>
          </p:cNvPr>
          <p:cNvSpPr/>
          <p:nvPr/>
        </p:nvSpPr>
        <p:spPr>
          <a:xfrm>
            <a:off x="192881" y="739603"/>
            <a:ext cx="8758238" cy="10084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■話し合う内容や順序に決まりはありません。どのステップからでもはじ</a:t>
            </a:r>
            <a:endParaRPr kumimoji="1" lang="en-US" altLang="ja-JP" sz="2000" dirty="0">
              <a:solidFill>
                <a:schemeClr val="tx1"/>
              </a:solidFill>
            </a:endParaRPr>
          </a:p>
          <a:p>
            <a:r>
              <a:rPr kumimoji="1" lang="ja-JP" altLang="en-US" sz="2000" dirty="0">
                <a:solidFill>
                  <a:schemeClr val="tx1"/>
                </a:solidFill>
              </a:rPr>
              <a:t>　めることができます。あなたが考えたいこと、話したいことからはじめ</a:t>
            </a:r>
            <a:endParaRPr kumimoji="1" lang="en-US" altLang="ja-JP" sz="2000" dirty="0">
              <a:solidFill>
                <a:schemeClr val="tx1"/>
              </a:solidFill>
            </a:endParaRPr>
          </a:p>
          <a:p>
            <a:r>
              <a:rPr kumimoji="1" lang="ja-JP" altLang="en-US" sz="2000" dirty="0">
                <a:solidFill>
                  <a:schemeClr val="tx1"/>
                </a:solidFill>
              </a:rPr>
              <a:t>　てみましょう</a:t>
            </a:r>
            <a:endParaRPr kumimoji="1" lang="en-US" altLang="ja-JP" sz="2000" dirty="0">
              <a:solidFill>
                <a:schemeClr val="tx1"/>
              </a:solidFill>
            </a:endParaRPr>
          </a:p>
        </p:txBody>
      </p:sp>
    </p:spTree>
    <p:extLst>
      <p:ext uri="{BB962C8B-B14F-4D97-AF65-F5344CB8AC3E}">
        <p14:creationId xmlns:p14="http://schemas.microsoft.com/office/powerpoint/2010/main" val="424108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B7B3C6-7C7A-F03A-9034-981FA6E7071D}"/>
              </a:ext>
            </a:extLst>
          </p:cNvPr>
          <p:cNvSpPr>
            <a:spLocks noGrp="1"/>
          </p:cNvSpPr>
          <p:nvPr>
            <p:ph type="ctrTitle"/>
          </p:nvPr>
        </p:nvSpPr>
        <p:spPr>
          <a:xfrm>
            <a:off x="685800" y="1560786"/>
            <a:ext cx="7772400" cy="2325413"/>
          </a:xfrm>
        </p:spPr>
        <p:txBody>
          <a:bodyPr>
            <a:normAutofit/>
          </a:bodyPr>
          <a:lstStyle/>
          <a:p>
            <a:r>
              <a:rPr kumimoji="1" lang="ja-JP" altLang="en-US" sz="4900" b="1" dirty="0"/>
              <a:t>心豊かにさいごまで私らしく暮らすために</a:t>
            </a:r>
            <a:br>
              <a:rPr kumimoji="1" lang="en-US" altLang="ja-JP" sz="4900" b="1" dirty="0"/>
            </a:br>
            <a:r>
              <a:rPr kumimoji="1" lang="ja-JP" altLang="en-US" sz="4000" b="1" dirty="0"/>
              <a:t>～</a:t>
            </a:r>
            <a:r>
              <a:rPr kumimoji="1" lang="ja-JP" altLang="en-US" sz="4000" b="1" dirty="0">
                <a:solidFill>
                  <a:srgbClr val="FF0000"/>
                </a:solidFill>
              </a:rPr>
              <a:t>人生会議</a:t>
            </a:r>
            <a:r>
              <a:rPr kumimoji="1" lang="ja-JP" altLang="en-US" sz="4000" b="1" dirty="0"/>
              <a:t>をはじめよう～</a:t>
            </a:r>
            <a:endParaRPr kumimoji="1" lang="ja-JP" altLang="en-US" b="1" dirty="0"/>
          </a:p>
        </p:txBody>
      </p:sp>
      <p:sp>
        <p:nvSpPr>
          <p:cNvPr id="4" name="正方形/長方形 3">
            <a:extLst>
              <a:ext uri="{FF2B5EF4-FFF2-40B4-BE49-F238E27FC236}">
                <a16:creationId xmlns:a16="http://schemas.microsoft.com/office/drawing/2014/main" id="{D5C3F530-AF0C-66CA-68B6-DA97DF0BFBB2}"/>
              </a:ext>
            </a:extLst>
          </p:cNvPr>
          <p:cNvSpPr/>
          <p:nvPr/>
        </p:nvSpPr>
        <p:spPr>
          <a:xfrm>
            <a:off x="3514725" y="5943600"/>
            <a:ext cx="5629275"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（事業所名）○○○○○○</a:t>
            </a:r>
          </a:p>
        </p:txBody>
      </p:sp>
    </p:spTree>
    <p:extLst>
      <p:ext uri="{BB962C8B-B14F-4D97-AF65-F5344CB8AC3E}">
        <p14:creationId xmlns:p14="http://schemas.microsoft.com/office/powerpoint/2010/main" val="1356970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E5D2EAD-73E1-EDB9-46C5-0F2FA5680FBD}"/>
              </a:ext>
            </a:extLst>
          </p:cNvPr>
          <p:cNvPicPr>
            <a:picLocks noChangeAspect="1"/>
          </p:cNvPicPr>
          <p:nvPr/>
        </p:nvPicPr>
        <p:blipFill>
          <a:blip r:embed="rId3">
            <a:extLst>
              <a:ext uri="{28A0092B-C50C-407E-A947-70E740481C1C}">
                <a14:useLocalDpi xmlns:a14="http://schemas.microsoft.com/office/drawing/2010/main" val="0"/>
              </a:ext>
            </a:extLst>
          </a:blip>
          <a:srcRect l="27188" t="29842" r="29219" b="12351"/>
          <a:stretch>
            <a:fillRect/>
          </a:stretch>
        </p:blipFill>
        <p:spPr>
          <a:xfrm>
            <a:off x="753832" y="1366885"/>
            <a:ext cx="7636336" cy="5337226"/>
          </a:xfrm>
          <a:prstGeom prst="rect">
            <a:avLst/>
          </a:prstGeom>
          <a:ln>
            <a:noFill/>
          </a:ln>
        </p:spPr>
      </p:pic>
      <p:sp>
        <p:nvSpPr>
          <p:cNvPr id="2" name="テキスト ボックス 1">
            <a:extLst>
              <a:ext uri="{FF2B5EF4-FFF2-40B4-BE49-F238E27FC236}">
                <a16:creationId xmlns:a16="http://schemas.microsoft.com/office/drawing/2014/main" id="{A41B9402-4D52-04EB-7157-D4DC6D1FB61F}"/>
              </a:ext>
            </a:extLst>
          </p:cNvPr>
          <p:cNvSpPr txBox="1"/>
          <p:nvPr/>
        </p:nvSpPr>
        <p:spPr>
          <a:xfrm>
            <a:off x="2686050" y="6550223"/>
            <a:ext cx="6457950" cy="307777"/>
          </a:xfrm>
          <a:prstGeom prst="rect">
            <a:avLst/>
          </a:prstGeom>
          <a:noFill/>
        </p:spPr>
        <p:txBody>
          <a:bodyPr wrap="square">
            <a:spAutoFit/>
          </a:bodyPr>
          <a:lstStyle/>
          <a:p>
            <a:r>
              <a:rPr lang="ja-JP" altLang="en-US" sz="1400" dirty="0"/>
              <a:t>姫路市　心豊かにさいごまで私らしく暮らすために～人生会議をはじめよう～</a:t>
            </a:r>
          </a:p>
        </p:txBody>
      </p:sp>
      <p:sp>
        <p:nvSpPr>
          <p:cNvPr id="8" name="正方形/長方形 7">
            <a:extLst>
              <a:ext uri="{FF2B5EF4-FFF2-40B4-BE49-F238E27FC236}">
                <a16:creationId xmlns:a16="http://schemas.microsoft.com/office/drawing/2014/main" id="{FFE6DEAF-5F31-1606-149C-BF1B3CE97B25}"/>
              </a:ext>
            </a:extLst>
          </p:cNvPr>
          <p:cNvSpPr/>
          <p:nvPr/>
        </p:nvSpPr>
        <p:spPr>
          <a:xfrm>
            <a:off x="192881" y="691792"/>
            <a:ext cx="8758238" cy="9858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■年齢や、身体の状態は人それぞれです。いまのあなたなら、どんなこと</a:t>
            </a:r>
            <a:endParaRPr kumimoji="1" lang="en-US" altLang="ja-JP" sz="2000" dirty="0">
              <a:solidFill>
                <a:schemeClr val="tx1"/>
              </a:solidFill>
            </a:endParaRPr>
          </a:p>
          <a:p>
            <a:r>
              <a:rPr kumimoji="1" lang="ja-JP" altLang="en-US" sz="2000" dirty="0">
                <a:solidFill>
                  <a:schemeClr val="tx1"/>
                </a:solidFill>
              </a:rPr>
              <a:t>　を優先的に考え、話し合ったらいいでしょうか</a:t>
            </a:r>
            <a:endParaRPr kumimoji="1" lang="en-US" altLang="ja-JP" sz="2000" dirty="0">
              <a:solidFill>
                <a:schemeClr val="tx1"/>
              </a:solidFill>
            </a:endParaRPr>
          </a:p>
        </p:txBody>
      </p:sp>
      <p:sp>
        <p:nvSpPr>
          <p:cNvPr id="3" name="正方形/長方形 2">
            <a:extLst>
              <a:ext uri="{FF2B5EF4-FFF2-40B4-BE49-F238E27FC236}">
                <a16:creationId xmlns:a16="http://schemas.microsoft.com/office/drawing/2014/main" id="{47B68D71-F763-680F-4F65-DE15CCA33870}"/>
              </a:ext>
            </a:extLst>
          </p:cNvPr>
          <p:cNvSpPr/>
          <p:nvPr/>
        </p:nvSpPr>
        <p:spPr>
          <a:xfrm>
            <a:off x="1" y="0"/>
            <a:ext cx="2957512"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★人生会議の進め方</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25411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65223-E60E-5785-04BE-83119E6E0736}"/>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088CFCA3-57EB-B8C5-4CE9-C571988C27F9}"/>
              </a:ext>
            </a:extLst>
          </p:cNvPr>
          <p:cNvSpPr/>
          <p:nvPr/>
        </p:nvSpPr>
        <p:spPr>
          <a:xfrm>
            <a:off x="192881" y="734654"/>
            <a:ext cx="8758238" cy="45945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2000" dirty="0">
              <a:solidFill>
                <a:schemeClr val="tx1"/>
              </a:solidFill>
            </a:endParaRPr>
          </a:p>
        </p:txBody>
      </p:sp>
      <p:sp>
        <p:nvSpPr>
          <p:cNvPr id="3" name="テキスト ボックス 2">
            <a:extLst>
              <a:ext uri="{FF2B5EF4-FFF2-40B4-BE49-F238E27FC236}">
                <a16:creationId xmlns:a16="http://schemas.microsoft.com/office/drawing/2014/main" id="{6EE7987C-D4B6-5599-E3B5-B9693E6EABFB}"/>
              </a:ext>
            </a:extLst>
          </p:cNvPr>
          <p:cNvSpPr txBox="1"/>
          <p:nvPr/>
        </p:nvSpPr>
        <p:spPr>
          <a:xfrm>
            <a:off x="628650" y="1528762"/>
            <a:ext cx="8101012" cy="4401205"/>
          </a:xfrm>
          <a:prstGeom prst="rect">
            <a:avLst/>
          </a:prstGeom>
          <a:noFill/>
        </p:spPr>
        <p:txBody>
          <a:bodyPr wrap="square">
            <a:spAutoFit/>
          </a:bodyPr>
          <a:lstStyle/>
          <a:p>
            <a:pPr>
              <a:buNone/>
            </a:pPr>
            <a:r>
              <a:rPr lang="ja-JP" altLang="en-US" sz="4000" i="0" dirty="0">
                <a:solidFill>
                  <a:srgbClr val="111111"/>
                </a:solidFill>
                <a:effectLst/>
                <a:latin typeface="游ゴシック体"/>
              </a:rPr>
              <a:t>不安や迷いも、あなたの大切な「思い」のひとつです。</a:t>
            </a:r>
            <a:endParaRPr lang="en-US" altLang="ja-JP" sz="4000" i="0" dirty="0">
              <a:solidFill>
                <a:srgbClr val="111111"/>
              </a:solidFill>
              <a:effectLst/>
              <a:latin typeface="游ゴシック体"/>
            </a:endParaRPr>
          </a:p>
          <a:p>
            <a:pPr>
              <a:buNone/>
            </a:pPr>
            <a:endParaRPr lang="ja-JP" altLang="en-US" sz="4000" i="0" dirty="0">
              <a:solidFill>
                <a:srgbClr val="111111"/>
              </a:solidFill>
              <a:effectLst/>
              <a:latin typeface="游ゴシック体"/>
            </a:endParaRPr>
          </a:p>
          <a:p>
            <a:pPr>
              <a:buNone/>
            </a:pPr>
            <a:r>
              <a:rPr lang="ja-JP" altLang="en-US" sz="4000" i="0" dirty="0">
                <a:solidFill>
                  <a:srgbClr val="111111"/>
                </a:solidFill>
                <a:effectLst/>
                <a:latin typeface="游ゴシック体"/>
              </a:rPr>
              <a:t>気持ちは変わっていくこともありますので、その都度、</a:t>
            </a:r>
            <a:br>
              <a:rPr lang="ja-JP" altLang="en-US" sz="4000" i="0" dirty="0">
                <a:solidFill>
                  <a:srgbClr val="111111"/>
                </a:solidFill>
                <a:effectLst/>
                <a:latin typeface="游ゴシック体"/>
              </a:rPr>
            </a:br>
            <a:r>
              <a:rPr lang="ja-JP" altLang="en-US" sz="4000" i="0" u="sng" dirty="0">
                <a:solidFill>
                  <a:srgbClr val="FF0000"/>
                </a:solidFill>
                <a:effectLst/>
                <a:latin typeface="游ゴシック体"/>
              </a:rPr>
              <a:t>何度でも繰り返し話し合うことが大切です。</a:t>
            </a:r>
          </a:p>
        </p:txBody>
      </p:sp>
      <p:sp>
        <p:nvSpPr>
          <p:cNvPr id="4" name="テキスト ボックス 3">
            <a:extLst>
              <a:ext uri="{FF2B5EF4-FFF2-40B4-BE49-F238E27FC236}">
                <a16:creationId xmlns:a16="http://schemas.microsoft.com/office/drawing/2014/main" id="{54137ED2-6651-8563-1F92-F78484A8E973}"/>
              </a:ext>
            </a:extLst>
          </p:cNvPr>
          <p:cNvSpPr txBox="1"/>
          <p:nvPr/>
        </p:nvSpPr>
        <p:spPr>
          <a:xfrm>
            <a:off x="2986088" y="6488668"/>
            <a:ext cx="6157912" cy="369332"/>
          </a:xfrm>
          <a:prstGeom prst="rect">
            <a:avLst/>
          </a:prstGeom>
          <a:noFill/>
        </p:spPr>
        <p:txBody>
          <a:bodyPr wrap="square">
            <a:spAutoFit/>
          </a:bodyPr>
          <a:lstStyle/>
          <a:p>
            <a:r>
              <a:rPr lang="ja-JP" altLang="en-US" dirty="0"/>
              <a:t>厚生労働省　ホームページ　「人生会議」してみませんか</a:t>
            </a:r>
          </a:p>
        </p:txBody>
      </p:sp>
      <p:sp>
        <p:nvSpPr>
          <p:cNvPr id="2" name="正方形/長方形 1">
            <a:extLst>
              <a:ext uri="{FF2B5EF4-FFF2-40B4-BE49-F238E27FC236}">
                <a16:creationId xmlns:a16="http://schemas.microsoft.com/office/drawing/2014/main" id="{097388F8-8E93-7B35-4682-DBEA978A1519}"/>
              </a:ext>
            </a:extLst>
          </p:cNvPr>
          <p:cNvSpPr/>
          <p:nvPr/>
        </p:nvSpPr>
        <p:spPr>
          <a:xfrm>
            <a:off x="1" y="0"/>
            <a:ext cx="2957512"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★人生会議の進め方</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12887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3749829-EED6-BFFD-B453-4D720BE0CD23}"/>
              </a:ext>
            </a:extLst>
          </p:cNvPr>
          <p:cNvSpPr/>
          <p:nvPr/>
        </p:nvSpPr>
        <p:spPr>
          <a:xfrm>
            <a:off x="0" y="0"/>
            <a:ext cx="5344510"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★人生会議のメリット（あなたにとって）</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6302DE26-A900-A491-51D2-41AFBB3EA139}"/>
              </a:ext>
            </a:extLst>
          </p:cNvPr>
          <p:cNvSpPr txBox="1"/>
          <p:nvPr/>
        </p:nvSpPr>
        <p:spPr>
          <a:xfrm>
            <a:off x="471488" y="920621"/>
            <a:ext cx="8536780" cy="5016758"/>
          </a:xfrm>
          <a:prstGeom prst="rect">
            <a:avLst/>
          </a:prstGeom>
          <a:noFill/>
        </p:spPr>
        <p:txBody>
          <a:bodyPr wrap="square">
            <a:spAutoFit/>
          </a:bodyPr>
          <a:lstStyle/>
          <a:p>
            <a:pPr>
              <a:buNone/>
            </a:pPr>
            <a:r>
              <a:rPr lang="ja-JP" altLang="en-US" sz="4000" dirty="0">
                <a:solidFill>
                  <a:srgbClr val="111111"/>
                </a:solidFill>
                <a:latin typeface="游ゴシック体"/>
              </a:rPr>
              <a:t>人生会議のメリット　</a:t>
            </a:r>
            <a:endParaRPr lang="en-US" altLang="ja-JP" sz="4000" dirty="0">
              <a:solidFill>
                <a:srgbClr val="111111"/>
              </a:solidFill>
              <a:latin typeface="游ゴシック体"/>
            </a:endParaRPr>
          </a:p>
          <a:p>
            <a:pPr>
              <a:buNone/>
            </a:pPr>
            <a:r>
              <a:rPr lang="ja-JP" altLang="en-US" sz="4000" dirty="0">
                <a:solidFill>
                  <a:srgbClr val="111111"/>
                </a:solidFill>
                <a:latin typeface="游ゴシック体"/>
              </a:rPr>
              <a:t>その①　あなたにとって</a:t>
            </a:r>
            <a:endParaRPr lang="en-US" altLang="ja-JP" sz="4000" dirty="0">
              <a:solidFill>
                <a:srgbClr val="111111"/>
              </a:solidFill>
              <a:latin typeface="游ゴシック体"/>
            </a:endParaRPr>
          </a:p>
          <a:p>
            <a:pPr>
              <a:buNone/>
            </a:pPr>
            <a:endParaRPr lang="en-US" altLang="ja-JP" sz="4000" dirty="0">
              <a:solidFill>
                <a:srgbClr val="111111"/>
              </a:solidFill>
              <a:latin typeface="游ゴシック体"/>
            </a:endParaRPr>
          </a:p>
          <a:p>
            <a:pPr>
              <a:buNone/>
            </a:pPr>
            <a:r>
              <a:rPr lang="ja-JP" altLang="en-US" sz="4000" dirty="0">
                <a:solidFill>
                  <a:srgbClr val="111111"/>
                </a:solidFill>
                <a:latin typeface="游ゴシック体"/>
              </a:rPr>
              <a:t>将来、自分の思いを伝えることができなくなったときに備えて、</a:t>
            </a:r>
            <a:endParaRPr lang="en-US" altLang="ja-JP" sz="4000" dirty="0">
              <a:solidFill>
                <a:srgbClr val="111111"/>
              </a:solidFill>
              <a:latin typeface="游ゴシック体"/>
            </a:endParaRPr>
          </a:p>
          <a:p>
            <a:pPr>
              <a:buNone/>
            </a:pPr>
            <a:r>
              <a:rPr lang="ja-JP" altLang="en-US" sz="4000" i="0" dirty="0">
                <a:solidFill>
                  <a:srgbClr val="111111"/>
                </a:solidFill>
                <a:effectLst/>
                <a:latin typeface="游ゴシック体"/>
              </a:rPr>
              <a:t>家族や、医療・介護関係者に伝えておくことで、</a:t>
            </a:r>
            <a:r>
              <a:rPr lang="ja-JP" altLang="en-US" sz="4000" i="0" u="sng" dirty="0">
                <a:solidFill>
                  <a:srgbClr val="FF0000"/>
                </a:solidFill>
                <a:effectLst/>
                <a:latin typeface="游ゴシック体"/>
              </a:rPr>
              <a:t>さいごまで自分らしく暮らせる可能性が高くなります</a:t>
            </a:r>
            <a:endParaRPr lang="en-US" altLang="ja-JP" sz="4000" i="0" u="sng" dirty="0">
              <a:solidFill>
                <a:srgbClr val="FF0000"/>
              </a:solidFill>
              <a:effectLst/>
              <a:latin typeface="游ゴシック体"/>
            </a:endParaRPr>
          </a:p>
        </p:txBody>
      </p:sp>
      <p:sp>
        <p:nvSpPr>
          <p:cNvPr id="6" name="テキスト ボックス 5">
            <a:extLst>
              <a:ext uri="{FF2B5EF4-FFF2-40B4-BE49-F238E27FC236}">
                <a16:creationId xmlns:a16="http://schemas.microsoft.com/office/drawing/2014/main" id="{D23DA900-8351-554F-2F2D-59F0845E0AF8}"/>
              </a:ext>
            </a:extLst>
          </p:cNvPr>
          <p:cNvSpPr txBox="1"/>
          <p:nvPr/>
        </p:nvSpPr>
        <p:spPr>
          <a:xfrm>
            <a:off x="885824" y="6488668"/>
            <a:ext cx="8258175" cy="369332"/>
          </a:xfrm>
          <a:prstGeom prst="rect">
            <a:avLst/>
          </a:prstGeom>
          <a:noFill/>
        </p:spPr>
        <p:txBody>
          <a:bodyPr wrap="square">
            <a:spAutoFit/>
          </a:bodyPr>
          <a:lstStyle/>
          <a:p>
            <a:r>
              <a:rPr lang="ja-JP" altLang="en-US" dirty="0"/>
              <a:t>姫路市　心豊かにさいごまで私らしく暮らすために～人生会議をはじめよう～</a:t>
            </a:r>
          </a:p>
        </p:txBody>
      </p:sp>
    </p:spTree>
    <p:extLst>
      <p:ext uri="{BB962C8B-B14F-4D97-AF65-F5344CB8AC3E}">
        <p14:creationId xmlns:p14="http://schemas.microsoft.com/office/powerpoint/2010/main" val="1529192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90F93-81C0-675B-CB7B-37C1702396A5}"/>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006C17F-72DC-5143-8F95-FD8F3081514B}"/>
              </a:ext>
            </a:extLst>
          </p:cNvPr>
          <p:cNvSpPr/>
          <p:nvPr/>
        </p:nvSpPr>
        <p:spPr>
          <a:xfrm>
            <a:off x="-1" y="0"/>
            <a:ext cx="7094483"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★人生会議のメリット（家族やあなたの大切な人にとって）</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C013C5B0-390F-ADEC-36FC-AF93EE242DCD}"/>
              </a:ext>
            </a:extLst>
          </p:cNvPr>
          <p:cNvSpPr txBox="1"/>
          <p:nvPr/>
        </p:nvSpPr>
        <p:spPr>
          <a:xfrm>
            <a:off x="428624" y="1444376"/>
            <a:ext cx="8536780" cy="4401205"/>
          </a:xfrm>
          <a:prstGeom prst="rect">
            <a:avLst/>
          </a:prstGeom>
          <a:noFill/>
        </p:spPr>
        <p:txBody>
          <a:bodyPr wrap="square">
            <a:spAutoFit/>
          </a:bodyPr>
          <a:lstStyle/>
          <a:p>
            <a:pPr>
              <a:buNone/>
            </a:pPr>
            <a:r>
              <a:rPr lang="ja-JP" altLang="en-US" sz="4000" dirty="0">
                <a:solidFill>
                  <a:srgbClr val="111111"/>
                </a:solidFill>
                <a:latin typeface="游ゴシック体"/>
              </a:rPr>
              <a:t>人生会議のメリット　</a:t>
            </a:r>
            <a:endParaRPr lang="en-US" altLang="ja-JP" sz="4000" dirty="0">
              <a:solidFill>
                <a:srgbClr val="111111"/>
              </a:solidFill>
              <a:latin typeface="游ゴシック体"/>
            </a:endParaRPr>
          </a:p>
          <a:p>
            <a:pPr>
              <a:buNone/>
            </a:pPr>
            <a:r>
              <a:rPr lang="ja-JP" altLang="en-US" sz="4000" dirty="0">
                <a:solidFill>
                  <a:srgbClr val="111111"/>
                </a:solidFill>
                <a:latin typeface="游ゴシック体"/>
              </a:rPr>
              <a:t>その②　あなたの大切な人にとって</a:t>
            </a:r>
            <a:endParaRPr lang="en-US" altLang="ja-JP" sz="4000" dirty="0">
              <a:solidFill>
                <a:srgbClr val="111111"/>
              </a:solidFill>
              <a:latin typeface="游ゴシック体"/>
            </a:endParaRPr>
          </a:p>
          <a:p>
            <a:pPr>
              <a:buNone/>
            </a:pPr>
            <a:endParaRPr lang="en-US" altLang="ja-JP" sz="4000" dirty="0">
              <a:solidFill>
                <a:srgbClr val="111111"/>
              </a:solidFill>
              <a:latin typeface="游ゴシック体"/>
            </a:endParaRPr>
          </a:p>
          <a:p>
            <a:pPr>
              <a:buNone/>
            </a:pPr>
            <a:r>
              <a:rPr lang="ja-JP" altLang="en-US" sz="4000" dirty="0">
                <a:solidFill>
                  <a:srgbClr val="111111"/>
                </a:solidFill>
                <a:latin typeface="游ゴシック体"/>
              </a:rPr>
              <a:t>今後のことを話し合っておくことで、将来、あなたの代わりに、難しい</a:t>
            </a:r>
            <a:endParaRPr lang="en-US" altLang="ja-JP" sz="4000" dirty="0">
              <a:solidFill>
                <a:srgbClr val="111111"/>
              </a:solidFill>
              <a:latin typeface="游ゴシック体"/>
            </a:endParaRPr>
          </a:p>
          <a:p>
            <a:pPr>
              <a:buNone/>
            </a:pPr>
            <a:r>
              <a:rPr lang="ja-JP" altLang="en-US" sz="4000" dirty="0">
                <a:solidFill>
                  <a:srgbClr val="111111"/>
                </a:solidFill>
                <a:latin typeface="游ゴシック体"/>
              </a:rPr>
              <a:t>決断をしなければならない</a:t>
            </a:r>
            <a:r>
              <a:rPr lang="ja-JP" altLang="en-US" sz="4000" u="sng" dirty="0">
                <a:solidFill>
                  <a:srgbClr val="FF0000"/>
                </a:solidFill>
                <a:latin typeface="游ゴシック体"/>
              </a:rPr>
              <a:t>家族等の心の負担を軽くすることができます</a:t>
            </a:r>
            <a:endParaRPr lang="en-US" altLang="ja-JP" sz="4000" u="sng" dirty="0">
              <a:solidFill>
                <a:srgbClr val="FF0000"/>
              </a:solidFill>
              <a:latin typeface="游ゴシック体"/>
            </a:endParaRPr>
          </a:p>
        </p:txBody>
      </p:sp>
      <p:sp>
        <p:nvSpPr>
          <p:cNvPr id="6" name="テキスト ボックス 5">
            <a:extLst>
              <a:ext uri="{FF2B5EF4-FFF2-40B4-BE49-F238E27FC236}">
                <a16:creationId xmlns:a16="http://schemas.microsoft.com/office/drawing/2014/main" id="{8051F1CF-96E9-F59C-4111-F48ACBA3B4E2}"/>
              </a:ext>
            </a:extLst>
          </p:cNvPr>
          <p:cNvSpPr txBox="1"/>
          <p:nvPr/>
        </p:nvSpPr>
        <p:spPr>
          <a:xfrm>
            <a:off x="885824" y="6488668"/>
            <a:ext cx="8258175" cy="369332"/>
          </a:xfrm>
          <a:prstGeom prst="rect">
            <a:avLst/>
          </a:prstGeom>
          <a:noFill/>
        </p:spPr>
        <p:txBody>
          <a:bodyPr wrap="square">
            <a:spAutoFit/>
          </a:bodyPr>
          <a:lstStyle/>
          <a:p>
            <a:r>
              <a:rPr lang="ja-JP" altLang="en-US" dirty="0"/>
              <a:t>姫路市　心豊かにさいごまで私らしく暮らすために～人生会議をはじめよう～</a:t>
            </a:r>
          </a:p>
        </p:txBody>
      </p:sp>
    </p:spTree>
    <p:extLst>
      <p:ext uri="{BB962C8B-B14F-4D97-AF65-F5344CB8AC3E}">
        <p14:creationId xmlns:p14="http://schemas.microsoft.com/office/powerpoint/2010/main" val="2152823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8C87-6B14-A6D6-6FD8-EFFD37D23642}"/>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BC3FB72C-9C41-5CD2-6D19-4B3AC72C5D1D}"/>
              </a:ext>
            </a:extLst>
          </p:cNvPr>
          <p:cNvSpPr/>
          <p:nvPr/>
        </p:nvSpPr>
        <p:spPr>
          <a:xfrm>
            <a:off x="0" y="0"/>
            <a:ext cx="3414713"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000" dirty="0">
                <a:solidFill>
                  <a:prstClr val="black"/>
                </a:solidFill>
                <a:latin typeface="Calibri" panose="020F0502020204030204"/>
                <a:ea typeface="游ゴシック" panose="020B0400000000000000" pitchFamily="50" charset="-128"/>
              </a:rPr>
              <a:t>さいごに（メッセージ）</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04D73532-912A-A6A9-A150-965A1B4894A0}"/>
              </a:ext>
            </a:extLst>
          </p:cNvPr>
          <p:cNvSpPr txBox="1"/>
          <p:nvPr/>
        </p:nvSpPr>
        <p:spPr>
          <a:xfrm>
            <a:off x="89300" y="1115943"/>
            <a:ext cx="8965404" cy="1754326"/>
          </a:xfrm>
          <a:prstGeom prst="rect">
            <a:avLst/>
          </a:prstGeom>
          <a:noFill/>
        </p:spPr>
        <p:txBody>
          <a:bodyPr wrap="square">
            <a:spAutoFit/>
          </a:bodyPr>
          <a:lstStyle/>
          <a:p>
            <a:pPr algn="ctr"/>
            <a:r>
              <a:rPr lang="ja-JP" altLang="en-US" sz="3600" b="1" dirty="0"/>
              <a:t>「</a:t>
            </a:r>
            <a:r>
              <a:rPr lang="ja-JP" altLang="en-US" sz="3600" b="1" dirty="0">
                <a:solidFill>
                  <a:srgbClr val="FF0000"/>
                </a:solidFill>
              </a:rPr>
              <a:t>人生会議</a:t>
            </a:r>
            <a:r>
              <a:rPr lang="ja-JP" altLang="en-US" sz="3600" b="1" dirty="0"/>
              <a:t>」をすることは、</a:t>
            </a:r>
            <a:endParaRPr lang="en-US" altLang="ja-JP" sz="3600" b="1" dirty="0"/>
          </a:p>
          <a:p>
            <a:pPr algn="ctr"/>
            <a:r>
              <a:rPr lang="ja-JP" altLang="en-US" sz="3600" b="1" dirty="0"/>
              <a:t>“もしものとき”にあなたの望みをかなえる第一歩となるはずです。</a:t>
            </a:r>
            <a:endParaRPr lang="ja-JP" altLang="en-US" sz="2000" b="1" dirty="0"/>
          </a:p>
        </p:txBody>
      </p:sp>
      <p:sp>
        <p:nvSpPr>
          <p:cNvPr id="3" name="テキスト ボックス 2">
            <a:extLst>
              <a:ext uri="{FF2B5EF4-FFF2-40B4-BE49-F238E27FC236}">
                <a16:creationId xmlns:a16="http://schemas.microsoft.com/office/drawing/2014/main" id="{045FC4BF-F2C0-7F1E-B454-E6C5F320E4A4}"/>
              </a:ext>
            </a:extLst>
          </p:cNvPr>
          <p:cNvSpPr txBox="1"/>
          <p:nvPr/>
        </p:nvSpPr>
        <p:spPr>
          <a:xfrm>
            <a:off x="89300" y="3429000"/>
            <a:ext cx="9054700" cy="2677656"/>
          </a:xfrm>
          <a:prstGeom prst="rect">
            <a:avLst/>
          </a:prstGeom>
          <a:noFill/>
        </p:spPr>
        <p:txBody>
          <a:bodyPr wrap="square">
            <a:spAutoFit/>
          </a:bodyPr>
          <a:lstStyle/>
          <a:p>
            <a:pPr>
              <a:buNone/>
            </a:pPr>
            <a:r>
              <a:rPr lang="ja-JP" altLang="en-US" sz="2800" i="0" dirty="0">
                <a:solidFill>
                  <a:srgbClr val="111111"/>
                </a:solidFill>
                <a:effectLst/>
                <a:latin typeface="游ゴシック体"/>
              </a:rPr>
              <a:t>まずは「ご自身が何を大切にしたいか」を考え、</a:t>
            </a:r>
            <a:br>
              <a:rPr lang="ja-JP" altLang="en-US" sz="2800" i="0" dirty="0">
                <a:solidFill>
                  <a:srgbClr val="111111"/>
                </a:solidFill>
                <a:effectLst/>
                <a:latin typeface="游ゴシック体"/>
              </a:rPr>
            </a:br>
            <a:r>
              <a:rPr lang="ja-JP" altLang="en-US" sz="2800" i="0" dirty="0">
                <a:solidFill>
                  <a:srgbClr val="111111"/>
                </a:solidFill>
                <a:effectLst/>
                <a:latin typeface="游ゴシック体"/>
              </a:rPr>
              <a:t>それを周りの人と話し合ってみてはいかがでしょうか。</a:t>
            </a:r>
            <a:endParaRPr lang="en-US" altLang="ja-JP" sz="2800" i="0" dirty="0">
              <a:solidFill>
                <a:srgbClr val="111111"/>
              </a:solidFill>
              <a:effectLst/>
              <a:latin typeface="游ゴシック体"/>
            </a:endParaRPr>
          </a:p>
          <a:p>
            <a:pPr>
              <a:buNone/>
            </a:pPr>
            <a:endParaRPr lang="ja-JP" altLang="en-US" sz="2800" i="0" dirty="0">
              <a:solidFill>
                <a:srgbClr val="111111"/>
              </a:solidFill>
              <a:effectLst/>
              <a:latin typeface="游ゴシック体"/>
            </a:endParaRPr>
          </a:p>
          <a:p>
            <a:pPr>
              <a:buNone/>
            </a:pPr>
            <a:r>
              <a:rPr lang="ja-JP" altLang="en-US" sz="2800" i="0" dirty="0">
                <a:solidFill>
                  <a:srgbClr val="111111"/>
                </a:solidFill>
                <a:effectLst/>
                <a:latin typeface="游ゴシック体"/>
              </a:rPr>
              <a:t>もしものとき、ご自身の言葉で思いを伝えられるとは限らないからこそ、</a:t>
            </a:r>
            <a:r>
              <a:rPr lang="ja-JP" altLang="en-US" sz="2800" b="1" i="0" u="sng" dirty="0">
                <a:solidFill>
                  <a:srgbClr val="FF0000"/>
                </a:solidFill>
                <a:effectLst/>
                <a:latin typeface="游ゴシック体"/>
              </a:rPr>
              <a:t>日頃の話し合いが、あなたと大切な人たちの双方にとって支えとなるでしょう。</a:t>
            </a:r>
          </a:p>
        </p:txBody>
      </p:sp>
      <p:sp>
        <p:nvSpPr>
          <p:cNvPr id="7" name="テキスト ボックス 6">
            <a:extLst>
              <a:ext uri="{FF2B5EF4-FFF2-40B4-BE49-F238E27FC236}">
                <a16:creationId xmlns:a16="http://schemas.microsoft.com/office/drawing/2014/main" id="{EDE9361D-BD65-821F-3D59-09C957A84D25}"/>
              </a:ext>
            </a:extLst>
          </p:cNvPr>
          <p:cNvSpPr txBox="1"/>
          <p:nvPr/>
        </p:nvSpPr>
        <p:spPr>
          <a:xfrm>
            <a:off x="2986088" y="6488668"/>
            <a:ext cx="6157912" cy="369332"/>
          </a:xfrm>
          <a:prstGeom prst="rect">
            <a:avLst/>
          </a:prstGeom>
          <a:noFill/>
        </p:spPr>
        <p:txBody>
          <a:bodyPr wrap="square">
            <a:spAutoFit/>
          </a:bodyPr>
          <a:lstStyle/>
          <a:p>
            <a:r>
              <a:rPr lang="ja-JP" altLang="en-US" dirty="0"/>
              <a:t>厚生労働省　ホームページ　「人生会議」してみませんか</a:t>
            </a:r>
          </a:p>
        </p:txBody>
      </p:sp>
    </p:spTree>
    <p:extLst>
      <p:ext uri="{BB962C8B-B14F-4D97-AF65-F5344CB8AC3E}">
        <p14:creationId xmlns:p14="http://schemas.microsoft.com/office/powerpoint/2010/main" val="365795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54A1AEAA-F22A-8D7D-39A3-88DF58A8070B}"/>
              </a:ext>
            </a:extLst>
          </p:cNvPr>
          <p:cNvPicPr>
            <a:picLocks noChangeAspect="1"/>
          </p:cNvPicPr>
          <p:nvPr/>
        </p:nvPicPr>
        <p:blipFill>
          <a:blip r:embed="rId3"/>
          <a:stretch>
            <a:fillRect/>
          </a:stretch>
        </p:blipFill>
        <p:spPr>
          <a:xfrm>
            <a:off x="7159205" y="4864512"/>
            <a:ext cx="1984795" cy="1984795"/>
          </a:xfrm>
          <a:prstGeom prst="rect">
            <a:avLst/>
          </a:prstGeom>
        </p:spPr>
      </p:pic>
      <p:sp>
        <p:nvSpPr>
          <p:cNvPr id="4" name="正方形/長方形 3">
            <a:extLst>
              <a:ext uri="{FF2B5EF4-FFF2-40B4-BE49-F238E27FC236}">
                <a16:creationId xmlns:a16="http://schemas.microsoft.com/office/drawing/2014/main" id="{51C35978-AA13-F095-3D00-5B717BF677D3}"/>
              </a:ext>
            </a:extLst>
          </p:cNvPr>
          <p:cNvSpPr/>
          <p:nvPr/>
        </p:nvSpPr>
        <p:spPr>
          <a:xfrm>
            <a:off x="-1" y="0"/>
            <a:ext cx="4130995"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★受講証「人生会議知ってる隊」</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2949565F-F2F8-EA4B-F9B2-4AD716ED59AF}"/>
              </a:ext>
            </a:extLst>
          </p:cNvPr>
          <p:cNvSpPr txBox="1"/>
          <p:nvPr/>
        </p:nvSpPr>
        <p:spPr>
          <a:xfrm>
            <a:off x="76448" y="631251"/>
            <a:ext cx="8965404" cy="954107"/>
          </a:xfrm>
          <a:prstGeom prst="rect">
            <a:avLst/>
          </a:prstGeom>
          <a:noFill/>
        </p:spPr>
        <p:txBody>
          <a:bodyPr wrap="square">
            <a:spAutoFit/>
          </a:bodyPr>
          <a:lstStyle/>
          <a:p>
            <a:r>
              <a:rPr lang="ja-JP" altLang="en-US" sz="2800" dirty="0"/>
              <a:t>姫路市では、「</a:t>
            </a:r>
            <a:r>
              <a:rPr lang="ja-JP" altLang="en-US" sz="2800" b="1" dirty="0">
                <a:solidFill>
                  <a:srgbClr val="FF0000"/>
                </a:solidFill>
              </a:rPr>
              <a:t>人生会議</a:t>
            </a:r>
            <a:r>
              <a:rPr lang="ja-JP" altLang="en-US" sz="2800" dirty="0"/>
              <a:t>」について講座で学んでいただいた方へ受講証を発行しています。</a:t>
            </a:r>
            <a:endParaRPr lang="en-US" altLang="ja-JP" sz="2800" dirty="0"/>
          </a:p>
        </p:txBody>
      </p:sp>
      <p:grpSp>
        <p:nvGrpSpPr>
          <p:cNvPr id="15" name="グループ化 14">
            <a:extLst>
              <a:ext uri="{FF2B5EF4-FFF2-40B4-BE49-F238E27FC236}">
                <a16:creationId xmlns:a16="http://schemas.microsoft.com/office/drawing/2014/main" id="{DF5B90EB-B5CD-E282-4A74-A61C61F9CC59}"/>
              </a:ext>
            </a:extLst>
          </p:cNvPr>
          <p:cNvGrpSpPr/>
          <p:nvPr/>
        </p:nvGrpSpPr>
        <p:grpSpPr>
          <a:xfrm>
            <a:off x="178596" y="1585358"/>
            <a:ext cx="8461179" cy="3555752"/>
            <a:chOff x="178596" y="1691084"/>
            <a:chExt cx="8461179" cy="3555752"/>
          </a:xfrm>
        </p:grpSpPr>
        <p:grpSp>
          <p:nvGrpSpPr>
            <p:cNvPr id="14" name="グループ化 13">
              <a:extLst>
                <a:ext uri="{FF2B5EF4-FFF2-40B4-BE49-F238E27FC236}">
                  <a16:creationId xmlns:a16="http://schemas.microsoft.com/office/drawing/2014/main" id="{F9665373-A2C1-11B8-1366-8065D947B422}"/>
                </a:ext>
              </a:extLst>
            </p:cNvPr>
            <p:cNvGrpSpPr/>
            <p:nvPr/>
          </p:nvGrpSpPr>
          <p:grpSpPr>
            <a:xfrm>
              <a:off x="4466897" y="1699777"/>
              <a:ext cx="4172878" cy="2893921"/>
              <a:chOff x="4572000" y="2154313"/>
              <a:chExt cx="4172878" cy="2893921"/>
            </a:xfrm>
          </p:grpSpPr>
          <p:pic>
            <p:nvPicPr>
              <p:cNvPr id="8" name="図 7">
                <a:extLst>
                  <a:ext uri="{FF2B5EF4-FFF2-40B4-BE49-F238E27FC236}">
                    <a16:creationId xmlns:a16="http://schemas.microsoft.com/office/drawing/2014/main" id="{FE374267-47D1-ECCF-4ADE-A0745ECF98F1}"/>
                  </a:ext>
                </a:extLst>
              </p:cNvPr>
              <p:cNvPicPr>
                <a:picLocks noChangeAspect="1"/>
              </p:cNvPicPr>
              <p:nvPr/>
            </p:nvPicPr>
            <p:blipFill>
              <a:blip r:embed="rId4"/>
              <a:stretch>
                <a:fillRect/>
              </a:stretch>
            </p:blipFill>
            <p:spPr>
              <a:xfrm>
                <a:off x="4572000" y="2530853"/>
                <a:ext cx="4172878" cy="2517381"/>
              </a:xfrm>
              <a:prstGeom prst="rect">
                <a:avLst/>
              </a:prstGeom>
            </p:spPr>
          </p:pic>
          <p:sp>
            <p:nvSpPr>
              <p:cNvPr id="10" name="テキスト ボックス 9">
                <a:extLst>
                  <a:ext uri="{FF2B5EF4-FFF2-40B4-BE49-F238E27FC236}">
                    <a16:creationId xmlns:a16="http://schemas.microsoft.com/office/drawing/2014/main" id="{E6211A8B-0D38-4AD8-DB18-800E83086D91}"/>
                  </a:ext>
                </a:extLst>
              </p:cNvPr>
              <p:cNvSpPr txBox="1"/>
              <p:nvPr/>
            </p:nvSpPr>
            <p:spPr>
              <a:xfrm>
                <a:off x="4572000" y="2154313"/>
                <a:ext cx="1455576" cy="400110"/>
              </a:xfrm>
              <a:prstGeom prst="rect">
                <a:avLst/>
              </a:prstGeom>
              <a:noFill/>
            </p:spPr>
            <p:txBody>
              <a:bodyPr wrap="square">
                <a:spAutoFit/>
              </a:bodyPr>
              <a:lstStyle/>
              <a:p>
                <a:r>
                  <a:rPr lang="ja-JP" altLang="en-US" dirty="0"/>
                  <a:t>（</a:t>
                </a:r>
                <a:r>
                  <a:rPr lang="ja-JP" altLang="en-US" sz="2000" dirty="0"/>
                  <a:t>裏面）</a:t>
                </a:r>
                <a:endParaRPr lang="ja-JP" altLang="en-US" dirty="0"/>
              </a:p>
            </p:txBody>
          </p:sp>
        </p:grpSp>
        <p:grpSp>
          <p:nvGrpSpPr>
            <p:cNvPr id="13" name="グループ化 12">
              <a:extLst>
                <a:ext uri="{FF2B5EF4-FFF2-40B4-BE49-F238E27FC236}">
                  <a16:creationId xmlns:a16="http://schemas.microsoft.com/office/drawing/2014/main" id="{985CF59C-8B6B-CC52-5F01-915E0E938D06}"/>
                </a:ext>
              </a:extLst>
            </p:cNvPr>
            <p:cNvGrpSpPr/>
            <p:nvPr/>
          </p:nvGrpSpPr>
          <p:grpSpPr>
            <a:xfrm>
              <a:off x="178596" y="1691084"/>
              <a:ext cx="4275451" cy="3555752"/>
              <a:chOff x="283699" y="2145620"/>
              <a:chExt cx="4275451" cy="3555752"/>
            </a:xfrm>
          </p:grpSpPr>
          <p:pic>
            <p:nvPicPr>
              <p:cNvPr id="7" name="図 6">
                <a:extLst>
                  <a:ext uri="{FF2B5EF4-FFF2-40B4-BE49-F238E27FC236}">
                    <a16:creationId xmlns:a16="http://schemas.microsoft.com/office/drawing/2014/main" id="{6C010A36-BA94-2481-6D0C-23999294B439}"/>
                  </a:ext>
                </a:extLst>
              </p:cNvPr>
              <p:cNvPicPr>
                <a:picLocks noChangeAspect="1"/>
              </p:cNvPicPr>
              <p:nvPr/>
            </p:nvPicPr>
            <p:blipFill>
              <a:blip r:embed="rId5"/>
              <a:stretch>
                <a:fillRect/>
              </a:stretch>
            </p:blipFill>
            <p:spPr>
              <a:xfrm>
                <a:off x="283699" y="2506299"/>
                <a:ext cx="4275451" cy="2541935"/>
              </a:xfrm>
              <a:prstGeom prst="rect">
                <a:avLst/>
              </a:prstGeom>
            </p:spPr>
          </p:pic>
          <p:sp>
            <p:nvSpPr>
              <p:cNvPr id="9" name="テキスト ボックス 8">
                <a:extLst>
                  <a:ext uri="{FF2B5EF4-FFF2-40B4-BE49-F238E27FC236}">
                    <a16:creationId xmlns:a16="http://schemas.microsoft.com/office/drawing/2014/main" id="{F1F6B6BA-5B3F-F58E-6E30-8FC9226CF887}"/>
                  </a:ext>
                </a:extLst>
              </p:cNvPr>
              <p:cNvSpPr txBox="1"/>
              <p:nvPr/>
            </p:nvSpPr>
            <p:spPr>
              <a:xfrm>
                <a:off x="283699" y="2145620"/>
                <a:ext cx="1455576" cy="400110"/>
              </a:xfrm>
              <a:prstGeom prst="rect">
                <a:avLst/>
              </a:prstGeom>
              <a:noFill/>
            </p:spPr>
            <p:txBody>
              <a:bodyPr wrap="square">
                <a:spAutoFit/>
              </a:bodyPr>
              <a:lstStyle/>
              <a:p>
                <a:r>
                  <a:rPr lang="ja-JP" altLang="en-US" dirty="0"/>
                  <a:t>（</a:t>
                </a:r>
                <a:r>
                  <a:rPr lang="ja-JP" altLang="en-US" sz="2000" dirty="0"/>
                  <a:t>表面）</a:t>
                </a:r>
                <a:endParaRPr lang="ja-JP" altLang="en-US" dirty="0"/>
              </a:p>
            </p:txBody>
          </p:sp>
          <p:sp>
            <p:nvSpPr>
              <p:cNvPr id="11" name="吹き出し: 線 10">
                <a:extLst>
                  <a:ext uri="{FF2B5EF4-FFF2-40B4-BE49-F238E27FC236}">
                    <a16:creationId xmlns:a16="http://schemas.microsoft.com/office/drawing/2014/main" id="{262EFC98-A822-3766-B3F3-51CB81A4713B}"/>
                  </a:ext>
                </a:extLst>
              </p:cNvPr>
              <p:cNvSpPr/>
              <p:nvPr/>
            </p:nvSpPr>
            <p:spPr>
              <a:xfrm>
                <a:off x="449727" y="5088724"/>
                <a:ext cx="3786371" cy="612648"/>
              </a:xfrm>
              <a:prstGeom prst="borderCallout1">
                <a:avLst>
                  <a:gd name="adj1" fmla="val 474"/>
                  <a:gd name="adj2" fmla="val 7023"/>
                  <a:gd name="adj3" fmla="val -118995"/>
                  <a:gd name="adj4" fmla="val 44666"/>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お名前をご記入ください</a:t>
                </a:r>
              </a:p>
            </p:txBody>
          </p:sp>
        </p:grpSp>
      </p:grpSp>
      <p:sp>
        <p:nvSpPr>
          <p:cNvPr id="16" name="吹き出し: 角を丸めた四角形 15">
            <a:extLst>
              <a:ext uri="{FF2B5EF4-FFF2-40B4-BE49-F238E27FC236}">
                <a16:creationId xmlns:a16="http://schemas.microsoft.com/office/drawing/2014/main" id="{AAB15EC7-64BD-49D7-CC5E-E835538CE4BA}"/>
              </a:ext>
            </a:extLst>
          </p:cNvPr>
          <p:cNvSpPr/>
          <p:nvPr/>
        </p:nvSpPr>
        <p:spPr>
          <a:xfrm>
            <a:off x="344624" y="5379855"/>
            <a:ext cx="6520784" cy="954107"/>
          </a:xfrm>
          <a:prstGeom prst="wedgeRoundRectCallout">
            <a:avLst>
              <a:gd name="adj1" fmla="val 57363"/>
              <a:gd name="adj2" fmla="val 21807"/>
              <a:gd name="adj3" fmla="val 16667"/>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002060"/>
                </a:solidFill>
              </a:rPr>
              <a:t>ぜひ、考えるきっかけ、話すきっかけとして</a:t>
            </a:r>
            <a:endParaRPr kumimoji="1" lang="en-US" altLang="ja-JP" sz="2400" b="1" dirty="0">
              <a:solidFill>
                <a:srgbClr val="002060"/>
              </a:solidFill>
            </a:endParaRPr>
          </a:p>
          <a:p>
            <a:r>
              <a:rPr kumimoji="1" lang="ja-JP" altLang="en-US" sz="2400" b="1" dirty="0">
                <a:solidFill>
                  <a:srgbClr val="002060"/>
                </a:solidFill>
              </a:rPr>
              <a:t>ご活用ください！</a:t>
            </a:r>
          </a:p>
        </p:txBody>
      </p:sp>
    </p:spTree>
    <p:extLst>
      <p:ext uri="{BB962C8B-B14F-4D97-AF65-F5344CB8AC3E}">
        <p14:creationId xmlns:p14="http://schemas.microsoft.com/office/powerpoint/2010/main" val="2384275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75A9F-B803-1CE1-3BDA-5B8E886129F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DA31F7F1-CCF6-0A9D-9E41-80A788453DC8}"/>
              </a:ext>
            </a:extLst>
          </p:cNvPr>
          <p:cNvPicPr>
            <a:picLocks noChangeAspect="1"/>
          </p:cNvPicPr>
          <p:nvPr/>
        </p:nvPicPr>
        <p:blipFill>
          <a:blip r:embed="rId3"/>
          <a:stretch>
            <a:fillRect/>
          </a:stretch>
        </p:blipFill>
        <p:spPr>
          <a:xfrm>
            <a:off x="6690048" y="4562910"/>
            <a:ext cx="2264766" cy="2264766"/>
          </a:xfrm>
          <a:prstGeom prst="rect">
            <a:avLst/>
          </a:prstGeom>
        </p:spPr>
      </p:pic>
      <p:sp>
        <p:nvSpPr>
          <p:cNvPr id="2" name="タイトル 1">
            <a:extLst>
              <a:ext uri="{FF2B5EF4-FFF2-40B4-BE49-F238E27FC236}">
                <a16:creationId xmlns:a16="http://schemas.microsoft.com/office/drawing/2014/main" id="{99A9139D-6989-3A33-B462-0F25571A6AB5}"/>
              </a:ext>
            </a:extLst>
          </p:cNvPr>
          <p:cNvSpPr>
            <a:spLocks noGrp="1"/>
          </p:cNvSpPr>
          <p:nvPr>
            <p:ph type="ctrTitle"/>
          </p:nvPr>
        </p:nvSpPr>
        <p:spPr>
          <a:xfrm>
            <a:off x="685800" y="1221145"/>
            <a:ext cx="7772400" cy="2729203"/>
          </a:xfrm>
        </p:spPr>
        <p:txBody>
          <a:bodyPr>
            <a:normAutofit fontScale="90000"/>
          </a:bodyPr>
          <a:lstStyle/>
          <a:p>
            <a:r>
              <a:rPr kumimoji="1" lang="ja-JP" altLang="en-US" sz="4900" b="1" dirty="0"/>
              <a:t>心豊かにさいごまで</a:t>
            </a:r>
            <a:br>
              <a:rPr kumimoji="1" lang="en-US" altLang="ja-JP" sz="4900" b="1" dirty="0"/>
            </a:br>
            <a:r>
              <a:rPr kumimoji="1" lang="ja-JP" altLang="en-US" sz="4900" b="1" dirty="0"/>
              <a:t>私らしく暮らすために</a:t>
            </a:r>
            <a:br>
              <a:rPr kumimoji="1" lang="en-US" altLang="ja-JP" sz="4900" b="1" dirty="0"/>
            </a:br>
            <a:r>
              <a:rPr kumimoji="1" lang="ja-JP" altLang="en-US" sz="4900" b="1" dirty="0">
                <a:solidFill>
                  <a:srgbClr val="FF0000"/>
                </a:solidFill>
              </a:rPr>
              <a:t>人生会議</a:t>
            </a:r>
            <a:br>
              <a:rPr kumimoji="1" lang="en-US" altLang="ja-JP" sz="4900" b="1" dirty="0">
                <a:solidFill>
                  <a:srgbClr val="FF0000"/>
                </a:solidFill>
              </a:rPr>
            </a:br>
            <a:r>
              <a:rPr kumimoji="1" lang="ja-JP" altLang="en-US" sz="4900" b="1" dirty="0"/>
              <a:t>をはじめ</a:t>
            </a:r>
            <a:r>
              <a:rPr lang="ja-JP" altLang="en-US" sz="4900" b="1" dirty="0"/>
              <a:t>ましょう</a:t>
            </a:r>
            <a:endParaRPr kumimoji="1" lang="ja-JP" altLang="en-US" b="1" dirty="0"/>
          </a:p>
        </p:txBody>
      </p:sp>
      <p:sp>
        <p:nvSpPr>
          <p:cNvPr id="4" name="正方形/長方形 3">
            <a:extLst>
              <a:ext uri="{FF2B5EF4-FFF2-40B4-BE49-F238E27FC236}">
                <a16:creationId xmlns:a16="http://schemas.microsoft.com/office/drawing/2014/main" id="{8BDD85F4-915C-F997-2FD1-368F14FB2A66}"/>
              </a:ext>
            </a:extLst>
          </p:cNvPr>
          <p:cNvSpPr/>
          <p:nvPr/>
        </p:nvSpPr>
        <p:spPr>
          <a:xfrm>
            <a:off x="1374164" y="5507313"/>
            <a:ext cx="5629275"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ご清聴ありがとうございました！</a:t>
            </a:r>
          </a:p>
        </p:txBody>
      </p:sp>
    </p:spTree>
    <p:extLst>
      <p:ext uri="{BB962C8B-B14F-4D97-AF65-F5344CB8AC3E}">
        <p14:creationId xmlns:p14="http://schemas.microsoft.com/office/powerpoint/2010/main" val="3207236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506DD4B-4878-0C15-CBF5-886152174C67}"/>
              </a:ext>
            </a:extLst>
          </p:cNvPr>
          <p:cNvSpPr/>
          <p:nvPr/>
        </p:nvSpPr>
        <p:spPr>
          <a:xfrm>
            <a:off x="355802" y="4208785"/>
            <a:ext cx="8673898" cy="1526709"/>
          </a:xfrm>
          <a:prstGeom prst="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3600" b="1" i="0" u="sng" strike="noStrike" kern="0" cap="none" spc="0" normalizeH="0" baseline="0" noProof="0" dirty="0">
                <a:ln>
                  <a:noFill/>
                </a:ln>
                <a:solidFill>
                  <a:srgbClr val="FF3300"/>
                </a:solidFill>
                <a:effectLst/>
                <a:uLnTx/>
                <a:uFill>
                  <a:solidFill>
                    <a:srgbClr val="C17529">
                      <a:lumMod val="50000"/>
                    </a:srgbClr>
                  </a:solidFill>
                </a:uFill>
                <a:latin typeface="+mn-ea"/>
                <a:cs typeface="+mn-cs"/>
              </a:rPr>
              <a:t>人生会議</a:t>
            </a:r>
            <a:r>
              <a:rPr kumimoji="1" lang="ja-JP" altLang="en-US" sz="3600" b="0" i="0" u="sng" strike="noStrike" kern="0" cap="none" spc="0" normalizeH="0" baseline="0" noProof="0" dirty="0">
                <a:ln>
                  <a:noFill/>
                </a:ln>
                <a:effectLst/>
                <a:uLnTx/>
                <a:uFill>
                  <a:solidFill>
                    <a:srgbClr val="C17529">
                      <a:lumMod val="50000"/>
                    </a:srgbClr>
                  </a:solidFill>
                </a:uFill>
                <a:latin typeface="+mn-ea"/>
                <a:cs typeface="+mn-cs"/>
              </a:rPr>
              <a:t>とは？</a:t>
            </a:r>
            <a:endParaRPr kumimoji="1" lang="en-US" altLang="ja-JP" sz="3200" b="0" i="0" u="sng" strike="noStrike" kern="0" cap="none" spc="0" normalizeH="0" baseline="0" noProof="0" dirty="0">
              <a:ln>
                <a:noFill/>
              </a:ln>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3600" b="0" i="0" u="none" strike="noStrike" kern="0" cap="none" spc="0" normalizeH="0" baseline="0" noProof="0" dirty="0">
              <a:ln>
                <a:noFill/>
              </a:ln>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3600" b="0" i="0" u="none" strike="noStrike" kern="0" cap="none" spc="0" normalizeH="0" baseline="0" noProof="0" dirty="0">
                <a:ln>
                  <a:noFill/>
                </a:ln>
                <a:effectLst/>
                <a:uLnTx/>
                <a:uFillTx/>
                <a:latin typeface="+mn-ea"/>
                <a:cs typeface="+mn-cs"/>
              </a:rPr>
              <a:t>もしものときのために、あなたが望む</a:t>
            </a:r>
            <a:endParaRPr kumimoji="1" lang="en-US" altLang="ja-JP" sz="3600" b="0" i="0" u="none" strike="noStrike" kern="0" cap="none" spc="0" normalizeH="0" baseline="0" noProof="0" dirty="0">
              <a:ln>
                <a:noFill/>
              </a:ln>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3600" b="0" i="0" u="none" strike="noStrike" kern="0" cap="none" spc="0" normalizeH="0" baseline="0" noProof="0" dirty="0">
                <a:ln>
                  <a:noFill/>
                </a:ln>
                <a:effectLst/>
                <a:uLnTx/>
                <a:uFillTx/>
                <a:latin typeface="+mn-ea"/>
                <a:cs typeface="+mn-cs"/>
              </a:rPr>
              <a:t>医療やケアについて前もって考え、家族等や医療・ケアチームと繰り返し話し合い、共有する取り組みのこと。</a:t>
            </a:r>
            <a:endParaRPr kumimoji="1" lang="en-US" altLang="ja-JP" sz="3600" b="0" i="0" u="none" strike="noStrike" kern="0" cap="none" spc="0" normalizeH="0" baseline="0" noProof="0" dirty="0">
              <a:ln>
                <a:noFill/>
              </a:ln>
              <a:effectLst/>
              <a:uLnTx/>
              <a:uFillTx/>
              <a:latin typeface="+mn-ea"/>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en-US" altLang="ja-JP" sz="2800" b="0" i="0" u="none" strike="noStrike" kern="0" cap="none" spc="0" normalizeH="0" baseline="0" noProof="0" dirty="0">
                <a:ln>
                  <a:noFill/>
                </a:ln>
                <a:effectLst/>
                <a:uLnTx/>
                <a:uFillTx/>
                <a:latin typeface="+mn-ea"/>
                <a:cs typeface="+mn-cs"/>
              </a:rPr>
              <a:t>※</a:t>
            </a:r>
            <a:r>
              <a:rPr kumimoji="1" lang="ja-JP" altLang="en-US" sz="2800" b="0" i="0" u="none" strike="noStrike" kern="0" cap="none" spc="0" normalizeH="0" baseline="0" noProof="0" dirty="0">
                <a:ln>
                  <a:noFill/>
                </a:ln>
                <a:solidFill>
                  <a:srgbClr val="FF0000"/>
                </a:solidFill>
                <a:effectLst/>
                <a:uLnTx/>
                <a:uFillTx/>
                <a:latin typeface="+mn-ea"/>
                <a:cs typeface="+mn-cs"/>
              </a:rPr>
              <a:t>人生会議</a:t>
            </a:r>
            <a:r>
              <a:rPr kumimoji="1" lang="ja-JP" altLang="en-US" sz="2800" b="0" i="0" u="none" strike="noStrike" kern="0" cap="none" spc="0" normalizeH="0" baseline="0" noProof="0" dirty="0">
                <a:ln>
                  <a:noFill/>
                </a:ln>
                <a:effectLst/>
                <a:uLnTx/>
                <a:uFillTx/>
                <a:latin typeface="+mn-ea"/>
                <a:cs typeface="+mn-cs"/>
              </a:rPr>
              <a:t>は、</a:t>
            </a:r>
            <a:endParaRPr kumimoji="1" lang="en-US" altLang="ja-JP" sz="2800" b="0" i="0" u="none" strike="noStrike" kern="0" cap="none" spc="0" normalizeH="0" baseline="0" noProof="0" dirty="0">
              <a:ln>
                <a:noFill/>
              </a:ln>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b="0" i="0" u="none" strike="noStrike" kern="0" cap="none" spc="0" normalizeH="0" baseline="0" noProof="0" dirty="0">
                <a:ln>
                  <a:noFill/>
                </a:ln>
                <a:solidFill>
                  <a:srgbClr val="C17529">
                    <a:lumMod val="50000"/>
                  </a:srgbClr>
                </a:solidFill>
                <a:effectLst/>
                <a:uLnTx/>
                <a:uFillTx/>
                <a:latin typeface="+mn-ea"/>
                <a:cs typeface="+mn-cs"/>
              </a:rPr>
              <a:t>　</a:t>
            </a:r>
            <a:r>
              <a:rPr kumimoji="1" lang="ja-JP" altLang="en-US" sz="2800" b="0" i="0" u="none" strike="noStrike" kern="0" cap="none" spc="0" normalizeH="0" baseline="0" noProof="0" dirty="0">
                <a:ln>
                  <a:noFill/>
                </a:ln>
                <a:solidFill>
                  <a:srgbClr val="FF0000"/>
                </a:solidFill>
                <a:effectLst/>
                <a:uLnTx/>
                <a:uFillTx/>
                <a:latin typeface="+mn-ea"/>
                <a:cs typeface="+mn-cs"/>
              </a:rPr>
              <a:t>アドバンス・ケア・プランニング（</a:t>
            </a:r>
            <a:r>
              <a:rPr kumimoji="1" lang="en-US" altLang="ja-JP" sz="2800" b="0" i="0" u="none" strike="noStrike" kern="0" cap="none" spc="0" normalizeH="0" baseline="0" noProof="0" dirty="0">
                <a:ln>
                  <a:noFill/>
                </a:ln>
                <a:solidFill>
                  <a:srgbClr val="FF0000"/>
                </a:solidFill>
                <a:effectLst/>
                <a:uLnTx/>
                <a:uFillTx/>
                <a:latin typeface="+mn-ea"/>
                <a:cs typeface="+mn-cs"/>
              </a:rPr>
              <a:t>ACP</a:t>
            </a:r>
            <a:r>
              <a:rPr kumimoji="1" lang="ja-JP" altLang="en-US" sz="2800" b="0" i="0" u="none" strike="noStrike" kern="0" cap="none" spc="0" normalizeH="0" baseline="0" noProof="0" dirty="0">
                <a:ln>
                  <a:noFill/>
                </a:ln>
                <a:solidFill>
                  <a:srgbClr val="FF0000"/>
                </a:solidFill>
                <a:effectLst/>
                <a:uLnTx/>
                <a:uFillTx/>
                <a:latin typeface="+mn-ea"/>
                <a:cs typeface="+mn-cs"/>
              </a:rPr>
              <a:t>）</a:t>
            </a:r>
            <a:endParaRPr kumimoji="1" lang="en-US" altLang="ja-JP" sz="2800" b="0" i="0" u="none" strike="noStrike" kern="0" cap="none" spc="0" normalizeH="0" baseline="0" noProof="0" dirty="0">
              <a:ln>
                <a:noFill/>
              </a:ln>
              <a:solidFill>
                <a:srgbClr val="FF0000"/>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kern="0" dirty="0">
                <a:solidFill>
                  <a:srgbClr val="FF0000"/>
                </a:solidFill>
                <a:latin typeface="+mn-ea"/>
              </a:rPr>
              <a:t>　</a:t>
            </a:r>
            <a:r>
              <a:rPr kumimoji="1" lang="ja-JP" altLang="en-US" sz="2800" b="0" i="0" u="none" strike="noStrike" kern="0" cap="none" spc="0" normalizeH="0" baseline="0" noProof="0" dirty="0">
                <a:ln>
                  <a:noFill/>
                </a:ln>
                <a:effectLst/>
                <a:uLnTx/>
                <a:uFillTx/>
                <a:latin typeface="+mn-ea"/>
                <a:cs typeface="+mn-cs"/>
              </a:rPr>
              <a:t>の愛称です</a:t>
            </a:r>
            <a:endParaRPr kumimoji="1" lang="en-US" altLang="ja-JP" sz="2800" b="0" i="0" u="none" strike="noStrike" kern="0" cap="none" spc="0" normalizeH="0" baseline="0" noProof="0" dirty="0">
              <a:ln>
                <a:noFill/>
              </a:ln>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3600" b="0" i="0" u="none" strike="noStrike" kern="0" cap="none" spc="0" normalizeH="0" baseline="0" noProof="0" dirty="0">
              <a:ln>
                <a:noFill/>
              </a:ln>
              <a:solidFill>
                <a:srgbClr val="C17529">
                  <a:lumMod val="50000"/>
                </a:srgbClr>
              </a:solidFill>
              <a:effectLst/>
              <a:uLnTx/>
              <a:uFillTx/>
              <a:latin typeface="メイリオ" panose="020B0604030504040204" pitchFamily="50" charset="-128"/>
              <a:ea typeface="メイリオ"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3600" b="0" i="0" u="none" strike="noStrike" kern="0" cap="none" spc="0" normalizeH="0" baseline="0" noProof="0" dirty="0">
              <a:ln>
                <a:noFill/>
              </a:ln>
              <a:solidFill>
                <a:srgbClr val="C17529">
                  <a:lumMod val="50000"/>
                </a:srgbClr>
              </a:solidFill>
              <a:effectLst/>
              <a:uLnTx/>
              <a:uFillTx/>
              <a:latin typeface="メイリオ" panose="020B0604030504040204" pitchFamily="50" charset="-128"/>
              <a:ea typeface="メイリオ"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3600" b="0" i="0" u="none" strike="noStrike" kern="0" cap="none" spc="0" normalizeH="0" baseline="0" noProof="0" dirty="0">
              <a:ln>
                <a:noFill/>
              </a:ln>
              <a:solidFill>
                <a:srgbClr val="C17529">
                  <a:lumMod val="50000"/>
                </a:srgbClr>
              </a:solidFill>
              <a:effectLst/>
              <a:uLnTx/>
              <a:uFillTx/>
              <a:latin typeface="メイリオ" panose="020B0604030504040204" pitchFamily="50" charset="-128"/>
              <a:ea typeface="メイリオ"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3600" b="0" i="0" u="none" strike="noStrike" kern="0" cap="none" spc="0" normalizeH="0" baseline="0" noProof="0" dirty="0">
              <a:ln>
                <a:noFill/>
              </a:ln>
              <a:solidFill>
                <a:prstClr val="white"/>
              </a:solidFill>
              <a:effectLst/>
              <a:uLnTx/>
              <a:uFillTx/>
              <a:latin typeface="Gill Sans MT" panose="020B0502020104020203"/>
              <a:ea typeface="HGｺﾞｼｯｸE" panose="020B0909000000000000" pitchFamily="49" charset="-128"/>
              <a:cs typeface="+mn-cs"/>
            </a:endParaRPr>
          </a:p>
        </p:txBody>
      </p:sp>
      <p:pic>
        <p:nvPicPr>
          <p:cNvPr id="6" name="図 5">
            <a:extLst>
              <a:ext uri="{FF2B5EF4-FFF2-40B4-BE49-F238E27FC236}">
                <a16:creationId xmlns:a16="http://schemas.microsoft.com/office/drawing/2014/main" id="{A6EB5652-0B8B-D02F-A23B-E9212329E9A5}"/>
              </a:ext>
            </a:extLst>
          </p:cNvPr>
          <p:cNvPicPr>
            <a:picLocks noChangeAspect="1"/>
          </p:cNvPicPr>
          <p:nvPr/>
        </p:nvPicPr>
        <p:blipFill>
          <a:blip r:embed="rId3"/>
          <a:stretch>
            <a:fillRect/>
          </a:stretch>
        </p:blipFill>
        <p:spPr>
          <a:xfrm>
            <a:off x="6082375" y="284723"/>
            <a:ext cx="2322777" cy="1889924"/>
          </a:xfrm>
          <a:prstGeom prst="rect">
            <a:avLst/>
          </a:prstGeom>
        </p:spPr>
      </p:pic>
      <p:sp>
        <p:nvSpPr>
          <p:cNvPr id="7" name="正方形/長方形 6">
            <a:extLst>
              <a:ext uri="{FF2B5EF4-FFF2-40B4-BE49-F238E27FC236}">
                <a16:creationId xmlns:a16="http://schemas.microsoft.com/office/drawing/2014/main" id="{5ADB581B-2243-B17D-46AE-9C1889C1E3D7}"/>
              </a:ext>
            </a:extLst>
          </p:cNvPr>
          <p:cNvSpPr/>
          <p:nvPr/>
        </p:nvSpPr>
        <p:spPr>
          <a:xfrm>
            <a:off x="0" y="0"/>
            <a:ext cx="2828925" cy="5694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★人生会議の定義</a:t>
            </a:r>
          </a:p>
        </p:txBody>
      </p:sp>
      <p:sp>
        <p:nvSpPr>
          <p:cNvPr id="2" name="テキスト ボックス 1">
            <a:extLst>
              <a:ext uri="{FF2B5EF4-FFF2-40B4-BE49-F238E27FC236}">
                <a16:creationId xmlns:a16="http://schemas.microsoft.com/office/drawing/2014/main" id="{C42495A2-39AC-7040-FF4A-9CE4DAE1E0A0}"/>
              </a:ext>
            </a:extLst>
          </p:cNvPr>
          <p:cNvSpPr txBox="1"/>
          <p:nvPr/>
        </p:nvSpPr>
        <p:spPr>
          <a:xfrm>
            <a:off x="2792515" y="6455896"/>
            <a:ext cx="6237185" cy="369332"/>
          </a:xfrm>
          <a:prstGeom prst="rect">
            <a:avLst/>
          </a:prstGeom>
          <a:noFill/>
        </p:spPr>
        <p:txBody>
          <a:bodyPr wrap="square">
            <a:spAutoFit/>
          </a:bodyPr>
          <a:lstStyle/>
          <a:p>
            <a:r>
              <a:rPr lang="ja-JP" altLang="en-US" dirty="0"/>
              <a:t>厚生労働省　ホームページ　「人生会議」してみませんか</a:t>
            </a:r>
          </a:p>
        </p:txBody>
      </p:sp>
    </p:spTree>
    <p:extLst>
      <p:ext uri="{BB962C8B-B14F-4D97-AF65-F5344CB8AC3E}">
        <p14:creationId xmlns:p14="http://schemas.microsoft.com/office/powerpoint/2010/main" val="3561178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9207B5D-8C86-A999-2CF3-F8A8629F796D}"/>
              </a:ext>
            </a:extLst>
          </p:cNvPr>
          <p:cNvSpPr/>
          <p:nvPr/>
        </p:nvSpPr>
        <p:spPr>
          <a:xfrm>
            <a:off x="1285875" y="1257299"/>
            <a:ext cx="6572250" cy="41576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latin typeface="+mn-ea"/>
              </a:rPr>
              <a:t>「もしものとき」のこと、</a:t>
            </a:r>
            <a:endParaRPr kumimoji="1" lang="en-US" altLang="ja-JP" sz="4000" dirty="0">
              <a:solidFill>
                <a:schemeClr val="tx1"/>
              </a:solidFill>
              <a:latin typeface="+mn-ea"/>
            </a:endParaRPr>
          </a:p>
          <a:p>
            <a:pPr algn="ctr"/>
            <a:r>
              <a:rPr kumimoji="1" lang="ja-JP" altLang="en-US" sz="4000" dirty="0">
                <a:solidFill>
                  <a:schemeClr val="tx1"/>
                </a:solidFill>
                <a:latin typeface="+mn-ea"/>
              </a:rPr>
              <a:t>話し合っていますか？</a:t>
            </a:r>
          </a:p>
        </p:txBody>
      </p:sp>
    </p:spTree>
    <p:extLst>
      <p:ext uri="{BB962C8B-B14F-4D97-AF65-F5344CB8AC3E}">
        <p14:creationId xmlns:p14="http://schemas.microsoft.com/office/powerpoint/2010/main" val="333883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EC05D-EFC4-D35D-A884-BD80340E263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11E048C8-A7BD-518F-3155-ACC4BE5B48DE}"/>
              </a:ext>
            </a:extLst>
          </p:cNvPr>
          <p:cNvSpPr/>
          <p:nvPr/>
        </p:nvSpPr>
        <p:spPr>
          <a:xfrm>
            <a:off x="-1" y="0"/>
            <a:ext cx="3294993"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★国民の認知度・意識調査</a:t>
            </a:r>
            <a:endParaRPr kumimoji="1" lang="en-US" altLang="ja-JP" sz="2000" dirty="0">
              <a:solidFill>
                <a:schemeClr val="tx1"/>
              </a:solidFill>
            </a:endParaRPr>
          </a:p>
        </p:txBody>
      </p:sp>
      <p:pic>
        <p:nvPicPr>
          <p:cNvPr id="3" name="図 2">
            <a:extLst>
              <a:ext uri="{FF2B5EF4-FFF2-40B4-BE49-F238E27FC236}">
                <a16:creationId xmlns:a16="http://schemas.microsoft.com/office/drawing/2014/main" id="{D1765D61-CF16-12AD-23B5-332845BB6561}"/>
              </a:ext>
            </a:extLst>
          </p:cNvPr>
          <p:cNvPicPr>
            <a:picLocks noChangeAspect="1"/>
          </p:cNvPicPr>
          <p:nvPr/>
        </p:nvPicPr>
        <p:blipFill>
          <a:blip r:embed="rId3">
            <a:extLst>
              <a:ext uri="{28A0092B-C50C-407E-A947-70E740481C1C}">
                <a14:useLocalDpi xmlns:a14="http://schemas.microsoft.com/office/drawing/2010/main" val="0"/>
              </a:ext>
            </a:extLst>
          </a:blip>
          <a:srcRect l="14375" t="25099" r="50000" b="-536"/>
          <a:stretch>
            <a:fillRect/>
          </a:stretch>
        </p:blipFill>
        <p:spPr>
          <a:xfrm>
            <a:off x="77888" y="667687"/>
            <a:ext cx="5479950" cy="6190313"/>
          </a:xfrm>
          <a:prstGeom prst="rect">
            <a:avLst/>
          </a:prstGeom>
        </p:spPr>
      </p:pic>
      <p:sp>
        <p:nvSpPr>
          <p:cNvPr id="6" name="テキスト ボックス 5">
            <a:extLst>
              <a:ext uri="{FF2B5EF4-FFF2-40B4-BE49-F238E27FC236}">
                <a16:creationId xmlns:a16="http://schemas.microsoft.com/office/drawing/2014/main" id="{E7021D1D-B801-0641-0ECA-B3919638A822}"/>
              </a:ext>
            </a:extLst>
          </p:cNvPr>
          <p:cNvSpPr txBox="1"/>
          <p:nvPr/>
        </p:nvSpPr>
        <p:spPr>
          <a:xfrm>
            <a:off x="5703938" y="5224760"/>
            <a:ext cx="3214687" cy="1200329"/>
          </a:xfrm>
          <a:prstGeom prst="rect">
            <a:avLst/>
          </a:prstGeom>
          <a:noFill/>
        </p:spPr>
        <p:txBody>
          <a:bodyPr wrap="square">
            <a:spAutoFit/>
          </a:bodyPr>
          <a:lstStyle/>
          <a:p>
            <a:r>
              <a:rPr lang="ja-JP" altLang="en-US" dirty="0"/>
              <a:t>出典：令和</a:t>
            </a:r>
            <a:r>
              <a:rPr lang="en-US" altLang="ja-JP" dirty="0"/>
              <a:t>4</a:t>
            </a:r>
            <a:r>
              <a:rPr lang="ja-JP" altLang="en-US" dirty="0"/>
              <a:t>年度人生の最終段階における医療・ケアに関する意識調査の結果について（報告）</a:t>
            </a:r>
          </a:p>
        </p:txBody>
      </p:sp>
      <p:sp>
        <p:nvSpPr>
          <p:cNvPr id="7" name="テキスト ボックス 6">
            <a:extLst>
              <a:ext uri="{FF2B5EF4-FFF2-40B4-BE49-F238E27FC236}">
                <a16:creationId xmlns:a16="http://schemas.microsoft.com/office/drawing/2014/main" id="{84C29046-4634-32B0-56B6-AD2012FCB180}"/>
              </a:ext>
            </a:extLst>
          </p:cNvPr>
          <p:cNvSpPr txBox="1"/>
          <p:nvPr/>
        </p:nvSpPr>
        <p:spPr>
          <a:xfrm>
            <a:off x="4129089" y="6550223"/>
            <a:ext cx="5014911" cy="307777"/>
          </a:xfrm>
          <a:prstGeom prst="rect">
            <a:avLst/>
          </a:prstGeom>
          <a:noFill/>
        </p:spPr>
        <p:txBody>
          <a:bodyPr wrap="square">
            <a:spAutoFit/>
          </a:bodyPr>
          <a:lstStyle/>
          <a:p>
            <a:r>
              <a:rPr lang="ja-JP" altLang="en-US" sz="1400" dirty="0"/>
              <a:t>厚生労働省　ホームページ　「人生会議」してみませんか</a:t>
            </a:r>
          </a:p>
        </p:txBody>
      </p:sp>
      <p:sp>
        <p:nvSpPr>
          <p:cNvPr id="2" name="吹き出し: 角を丸めた四角形 1">
            <a:extLst>
              <a:ext uri="{FF2B5EF4-FFF2-40B4-BE49-F238E27FC236}">
                <a16:creationId xmlns:a16="http://schemas.microsoft.com/office/drawing/2014/main" id="{0C317EE0-7D71-0081-4908-F1ADD6A8C2C3}"/>
              </a:ext>
            </a:extLst>
          </p:cNvPr>
          <p:cNvSpPr/>
          <p:nvPr/>
        </p:nvSpPr>
        <p:spPr>
          <a:xfrm>
            <a:off x="5557838" y="1757363"/>
            <a:ext cx="3508274" cy="2343150"/>
          </a:xfrm>
          <a:prstGeom prst="wedgeRoundRectCallout">
            <a:avLst>
              <a:gd name="adj1" fmla="val -71254"/>
              <a:gd name="adj2" fmla="val 3918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a:t>
            </a:r>
            <a:r>
              <a:rPr kumimoji="1" lang="ja-JP" altLang="en-US" sz="2000" b="1" dirty="0">
                <a:solidFill>
                  <a:schemeClr val="tx1"/>
                </a:solidFill>
              </a:rPr>
              <a:t>聞いたことはあるがよく知らない」、「知らない」</a:t>
            </a:r>
            <a:endParaRPr kumimoji="1" lang="en-US" altLang="ja-JP" sz="2000" b="1" dirty="0">
              <a:solidFill>
                <a:schemeClr val="tx1"/>
              </a:solidFill>
            </a:endParaRPr>
          </a:p>
          <a:p>
            <a:r>
              <a:rPr kumimoji="1" lang="ja-JP" altLang="en-US" sz="2000" b="1" dirty="0">
                <a:solidFill>
                  <a:schemeClr val="tx1"/>
                </a:solidFill>
              </a:rPr>
              <a:t>と回答された人を合わせると</a:t>
            </a:r>
            <a:r>
              <a:rPr kumimoji="1" lang="en-US" altLang="ja-JP" sz="2000" b="1" dirty="0">
                <a:solidFill>
                  <a:schemeClr val="tx1"/>
                </a:solidFill>
              </a:rPr>
              <a:t>……</a:t>
            </a:r>
            <a:r>
              <a:rPr kumimoji="1" lang="en-US" altLang="ja-JP" sz="3600" b="1" dirty="0">
                <a:solidFill>
                  <a:srgbClr val="FF0000"/>
                </a:solidFill>
              </a:rPr>
              <a:t>93.6</a:t>
            </a:r>
            <a:r>
              <a:rPr kumimoji="1" lang="ja-JP" altLang="en-US" sz="3600" b="1" dirty="0">
                <a:solidFill>
                  <a:srgbClr val="FF0000"/>
                </a:solidFill>
              </a:rPr>
              <a:t>％</a:t>
            </a:r>
            <a:endParaRPr kumimoji="1" lang="en-US" altLang="ja-JP" sz="2000" b="1" dirty="0">
              <a:solidFill>
                <a:srgbClr val="FF0000"/>
              </a:solidFill>
            </a:endParaRPr>
          </a:p>
          <a:p>
            <a:r>
              <a:rPr kumimoji="1" lang="ja-JP" altLang="en-US" sz="2000" b="1" dirty="0">
                <a:solidFill>
                  <a:schemeClr val="tx1"/>
                </a:solidFill>
              </a:rPr>
              <a:t>ほとんどの人は知らない！</a:t>
            </a:r>
          </a:p>
        </p:txBody>
      </p:sp>
    </p:spTree>
    <p:extLst>
      <p:ext uri="{BB962C8B-B14F-4D97-AF65-F5344CB8AC3E}">
        <p14:creationId xmlns:p14="http://schemas.microsoft.com/office/powerpoint/2010/main" val="17793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68F3C-766C-03E7-F21C-C5AEE4E56FE9}"/>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EBA459B3-16C8-437B-1407-7367A8A3DD6F}"/>
              </a:ext>
            </a:extLst>
          </p:cNvPr>
          <p:cNvPicPr>
            <a:picLocks noChangeAspect="1"/>
          </p:cNvPicPr>
          <p:nvPr/>
        </p:nvPicPr>
        <p:blipFill>
          <a:blip r:embed="rId3">
            <a:extLst>
              <a:ext uri="{28A0092B-C50C-407E-A947-70E740481C1C}">
                <a14:useLocalDpi xmlns:a14="http://schemas.microsoft.com/office/drawing/2010/main" val="0"/>
              </a:ext>
            </a:extLst>
          </a:blip>
          <a:srcRect l="52969" t="26285" r="17813"/>
          <a:stretch>
            <a:fillRect/>
          </a:stretch>
        </p:blipFill>
        <p:spPr>
          <a:xfrm>
            <a:off x="100013" y="594746"/>
            <a:ext cx="4972050" cy="6263254"/>
          </a:xfrm>
          <a:prstGeom prst="rect">
            <a:avLst/>
          </a:prstGeom>
        </p:spPr>
      </p:pic>
      <p:sp>
        <p:nvSpPr>
          <p:cNvPr id="9" name="テキスト ボックス 8">
            <a:extLst>
              <a:ext uri="{FF2B5EF4-FFF2-40B4-BE49-F238E27FC236}">
                <a16:creationId xmlns:a16="http://schemas.microsoft.com/office/drawing/2014/main" id="{3D9D76A7-CC3A-3F46-788B-C690FCB44A3C}"/>
              </a:ext>
            </a:extLst>
          </p:cNvPr>
          <p:cNvSpPr txBox="1"/>
          <p:nvPr/>
        </p:nvSpPr>
        <p:spPr>
          <a:xfrm>
            <a:off x="5450682" y="5167610"/>
            <a:ext cx="3214687" cy="1200329"/>
          </a:xfrm>
          <a:prstGeom prst="rect">
            <a:avLst/>
          </a:prstGeom>
          <a:noFill/>
        </p:spPr>
        <p:txBody>
          <a:bodyPr wrap="square">
            <a:spAutoFit/>
          </a:bodyPr>
          <a:lstStyle/>
          <a:p>
            <a:r>
              <a:rPr lang="ja-JP" altLang="en-US" dirty="0"/>
              <a:t>出典：令和</a:t>
            </a:r>
            <a:r>
              <a:rPr lang="en-US" altLang="ja-JP" dirty="0"/>
              <a:t>4</a:t>
            </a:r>
            <a:r>
              <a:rPr lang="ja-JP" altLang="en-US" dirty="0"/>
              <a:t>年度人生の最終段階における医療・ケアに関する意識調査の結果について（報告）</a:t>
            </a:r>
          </a:p>
        </p:txBody>
      </p:sp>
      <p:sp>
        <p:nvSpPr>
          <p:cNvPr id="10" name="テキスト ボックス 9">
            <a:extLst>
              <a:ext uri="{FF2B5EF4-FFF2-40B4-BE49-F238E27FC236}">
                <a16:creationId xmlns:a16="http://schemas.microsoft.com/office/drawing/2014/main" id="{E2373E3E-BE18-19D1-826A-0FB75D4FEBEA}"/>
              </a:ext>
            </a:extLst>
          </p:cNvPr>
          <p:cNvSpPr txBox="1"/>
          <p:nvPr/>
        </p:nvSpPr>
        <p:spPr>
          <a:xfrm>
            <a:off x="4129089" y="6550223"/>
            <a:ext cx="5014911" cy="307777"/>
          </a:xfrm>
          <a:prstGeom prst="rect">
            <a:avLst/>
          </a:prstGeom>
          <a:noFill/>
        </p:spPr>
        <p:txBody>
          <a:bodyPr wrap="square">
            <a:spAutoFit/>
          </a:bodyPr>
          <a:lstStyle/>
          <a:p>
            <a:r>
              <a:rPr lang="ja-JP" altLang="en-US" sz="1400" dirty="0"/>
              <a:t>厚生労働省　ホームページ　「人生会議」してみませんか</a:t>
            </a:r>
          </a:p>
        </p:txBody>
      </p:sp>
      <p:sp>
        <p:nvSpPr>
          <p:cNvPr id="2" name="吹き出し: 角を丸めた四角形 1">
            <a:extLst>
              <a:ext uri="{FF2B5EF4-FFF2-40B4-BE49-F238E27FC236}">
                <a16:creationId xmlns:a16="http://schemas.microsoft.com/office/drawing/2014/main" id="{CF2ED519-F0C7-F1F9-6653-F03CB644F6A3}"/>
              </a:ext>
            </a:extLst>
          </p:cNvPr>
          <p:cNvSpPr/>
          <p:nvPr/>
        </p:nvSpPr>
        <p:spPr>
          <a:xfrm>
            <a:off x="5636419" y="1800226"/>
            <a:ext cx="3028950" cy="2343150"/>
          </a:xfrm>
          <a:prstGeom prst="wedgeRoundRectCallout">
            <a:avLst>
              <a:gd name="adj1" fmla="val -78968"/>
              <a:gd name="adj2" fmla="val 3918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rPr>
              <a:t>約半数の人</a:t>
            </a:r>
            <a:r>
              <a:rPr kumimoji="1" lang="ja-JP" altLang="en-US" sz="2000" b="1" dirty="0">
                <a:solidFill>
                  <a:schemeClr val="tx1"/>
                </a:solidFill>
              </a:rPr>
              <a:t>は、</a:t>
            </a:r>
            <a:endParaRPr kumimoji="1" lang="en-US" altLang="ja-JP" sz="2000" b="1" dirty="0">
              <a:solidFill>
                <a:schemeClr val="tx1"/>
              </a:solidFill>
            </a:endParaRPr>
          </a:p>
          <a:p>
            <a:r>
              <a:rPr kumimoji="1" lang="ja-JP" altLang="en-US" sz="2000" b="1" dirty="0">
                <a:solidFill>
                  <a:schemeClr val="tx1"/>
                </a:solidFill>
              </a:rPr>
              <a:t>「考えたことはない」と回答</a:t>
            </a:r>
            <a:endParaRPr kumimoji="1" lang="en-US" altLang="ja-JP" sz="2000" b="1" dirty="0">
              <a:solidFill>
                <a:srgbClr val="FF0000"/>
              </a:solidFill>
            </a:endParaRPr>
          </a:p>
        </p:txBody>
      </p:sp>
      <p:sp>
        <p:nvSpPr>
          <p:cNvPr id="3" name="正方形/長方形 2">
            <a:extLst>
              <a:ext uri="{FF2B5EF4-FFF2-40B4-BE49-F238E27FC236}">
                <a16:creationId xmlns:a16="http://schemas.microsoft.com/office/drawing/2014/main" id="{58265592-B4D5-84F6-6862-41053F4B016A}"/>
              </a:ext>
            </a:extLst>
          </p:cNvPr>
          <p:cNvSpPr/>
          <p:nvPr/>
        </p:nvSpPr>
        <p:spPr>
          <a:xfrm>
            <a:off x="-1" y="0"/>
            <a:ext cx="3294993"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★国民の認知度・意識調査</a:t>
            </a:r>
            <a:endParaRPr kumimoji="1" lang="en-US" altLang="ja-JP" sz="2000" dirty="0">
              <a:solidFill>
                <a:schemeClr val="tx1"/>
              </a:solidFill>
            </a:endParaRPr>
          </a:p>
        </p:txBody>
      </p:sp>
    </p:spTree>
    <p:extLst>
      <p:ext uri="{BB962C8B-B14F-4D97-AF65-F5344CB8AC3E}">
        <p14:creationId xmlns:p14="http://schemas.microsoft.com/office/powerpoint/2010/main" val="19903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5452E-25C5-05F9-98ED-89313B652640}"/>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2CAC1390-20FB-BC24-3C6B-A78C12646F35}"/>
              </a:ext>
            </a:extLst>
          </p:cNvPr>
          <p:cNvPicPr>
            <a:picLocks noChangeAspect="1"/>
          </p:cNvPicPr>
          <p:nvPr/>
        </p:nvPicPr>
        <p:blipFill>
          <a:blip r:embed="rId3">
            <a:extLst>
              <a:ext uri="{28A0092B-C50C-407E-A947-70E740481C1C}">
                <a14:useLocalDpi xmlns:a14="http://schemas.microsoft.com/office/drawing/2010/main" val="0"/>
              </a:ext>
            </a:extLst>
          </a:blip>
          <a:srcRect l="32656" t="23617" r="33352"/>
          <a:stretch>
            <a:fillRect/>
          </a:stretch>
        </p:blipFill>
        <p:spPr>
          <a:xfrm>
            <a:off x="100013" y="642938"/>
            <a:ext cx="5247369" cy="6215062"/>
          </a:xfrm>
          <a:prstGeom prst="rect">
            <a:avLst/>
          </a:prstGeom>
        </p:spPr>
      </p:pic>
      <p:sp>
        <p:nvSpPr>
          <p:cNvPr id="6" name="テキスト ボックス 5">
            <a:extLst>
              <a:ext uri="{FF2B5EF4-FFF2-40B4-BE49-F238E27FC236}">
                <a16:creationId xmlns:a16="http://schemas.microsoft.com/office/drawing/2014/main" id="{BE4EFF80-79CC-4665-57E8-316E3F88536B}"/>
              </a:ext>
            </a:extLst>
          </p:cNvPr>
          <p:cNvSpPr txBox="1"/>
          <p:nvPr/>
        </p:nvSpPr>
        <p:spPr>
          <a:xfrm>
            <a:off x="5588341" y="5124747"/>
            <a:ext cx="3214687" cy="1200329"/>
          </a:xfrm>
          <a:prstGeom prst="rect">
            <a:avLst/>
          </a:prstGeom>
          <a:noFill/>
        </p:spPr>
        <p:txBody>
          <a:bodyPr wrap="square">
            <a:spAutoFit/>
          </a:bodyPr>
          <a:lstStyle/>
          <a:p>
            <a:r>
              <a:rPr lang="ja-JP" altLang="en-US" dirty="0"/>
              <a:t>出典：令和</a:t>
            </a:r>
            <a:r>
              <a:rPr lang="en-US" altLang="ja-JP" dirty="0"/>
              <a:t>4</a:t>
            </a:r>
            <a:r>
              <a:rPr lang="ja-JP" altLang="en-US" dirty="0"/>
              <a:t>年度人生の最終段階における医療・ケアに関する意識調査の結果について（報告）</a:t>
            </a:r>
          </a:p>
        </p:txBody>
      </p:sp>
      <p:sp>
        <p:nvSpPr>
          <p:cNvPr id="7" name="テキスト ボックス 6">
            <a:extLst>
              <a:ext uri="{FF2B5EF4-FFF2-40B4-BE49-F238E27FC236}">
                <a16:creationId xmlns:a16="http://schemas.microsoft.com/office/drawing/2014/main" id="{F93F1FAE-2038-13D6-7911-DAC4ED84D64E}"/>
              </a:ext>
            </a:extLst>
          </p:cNvPr>
          <p:cNvSpPr txBox="1"/>
          <p:nvPr/>
        </p:nvSpPr>
        <p:spPr>
          <a:xfrm>
            <a:off x="4329113" y="6550223"/>
            <a:ext cx="4814887" cy="307777"/>
          </a:xfrm>
          <a:prstGeom prst="rect">
            <a:avLst/>
          </a:prstGeom>
          <a:noFill/>
        </p:spPr>
        <p:txBody>
          <a:bodyPr wrap="square">
            <a:spAutoFit/>
          </a:bodyPr>
          <a:lstStyle/>
          <a:p>
            <a:r>
              <a:rPr lang="ja-JP" altLang="en-US" sz="1400" dirty="0"/>
              <a:t>厚生労働省　ホームページ　「人生会議」してみませんか</a:t>
            </a:r>
          </a:p>
        </p:txBody>
      </p:sp>
      <p:sp>
        <p:nvSpPr>
          <p:cNvPr id="2" name="吹き出し: 角を丸めた四角形 1">
            <a:extLst>
              <a:ext uri="{FF2B5EF4-FFF2-40B4-BE49-F238E27FC236}">
                <a16:creationId xmlns:a16="http://schemas.microsoft.com/office/drawing/2014/main" id="{2B14331F-AA46-7C2B-0902-95A884A6DA8D}"/>
              </a:ext>
            </a:extLst>
          </p:cNvPr>
          <p:cNvSpPr/>
          <p:nvPr/>
        </p:nvSpPr>
        <p:spPr>
          <a:xfrm>
            <a:off x="5450682" y="1771651"/>
            <a:ext cx="3464718" cy="2343150"/>
          </a:xfrm>
          <a:prstGeom prst="wedgeRoundRectCallout">
            <a:avLst>
              <a:gd name="adj1" fmla="val -71254"/>
              <a:gd name="adj2" fmla="val 3918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rPr>
              <a:t>約</a:t>
            </a:r>
            <a:r>
              <a:rPr kumimoji="1" lang="en-US" altLang="ja-JP" sz="2800" b="1" dirty="0">
                <a:solidFill>
                  <a:srgbClr val="FF0000"/>
                </a:solidFill>
              </a:rPr>
              <a:t>7</a:t>
            </a:r>
            <a:r>
              <a:rPr kumimoji="1" lang="ja-JP" altLang="en-US" sz="2800" b="1" dirty="0">
                <a:solidFill>
                  <a:srgbClr val="FF0000"/>
                </a:solidFill>
              </a:rPr>
              <a:t>割の人</a:t>
            </a:r>
            <a:r>
              <a:rPr kumimoji="1" lang="ja-JP" altLang="en-US" sz="2000" b="1" dirty="0">
                <a:solidFill>
                  <a:schemeClr val="tx1"/>
                </a:solidFill>
              </a:rPr>
              <a:t>は、</a:t>
            </a:r>
            <a:endParaRPr kumimoji="1" lang="en-US" altLang="ja-JP" sz="2000" b="1" dirty="0">
              <a:solidFill>
                <a:schemeClr val="tx1"/>
              </a:solidFill>
            </a:endParaRPr>
          </a:p>
          <a:p>
            <a:r>
              <a:rPr kumimoji="1" lang="ja-JP" altLang="en-US" sz="2000" b="1" dirty="0">
                <a:solidFill>
                  <a:schemeClr val="tx1"/>
                </a:solidFill>
              </a:rPr>
              <a:t>「話し合ったことはない」と回答</a:t>
            </a:r>
            <a:endParaRPr kumimoji="1" lang="en-US" altLang="ja-JP" sz="2000" b="1" dirty="0">
              <a:solidFill>
                <a:srgbClr val="FF0000"/>
              </a:solidFill>
            </a:endParaRPr>
          </a:p>
        </p:txBody>
      </p:sp>
      <p:sp>
        <p:nvSpPr>
          <p:cNvPr id="5" name="正方形/長方形 4">
            <a:extLst>
              <a:ext uri="{FF2B5EF4-FFF2-40B4-BE49-F238E27FC236}">
                <a16:creationId xmlns:a16="http://schemas.microsoft.com/office/drawing/2014/main" id="{25C52D87-2CBE-8D89-2D1F-01C0E3D605D0}"/>
              </a:ext>
            </a:extLst>
          </p:cNvPr>
          <p:cNvSpPr/>
          <p:nvPr/>
        </p:nvSpPr>
        <p:spPr>
          <a:xfrm>
            <a:off x="-1" y="0"/>
            <a:ext cx="3294993" cy="557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★国民の認知度・意識調査</a:t>
            </a:r>
            <a:endParaRPr kumimoji="1" lang="en-US" altLang="ja-JP" sz="2000" dirty="0">
              <a:solidFill>
                <a:schemeClr val="tx1"/>
              </a:solidFill>
            </a:endParaRPr>
          </a:p>
        </p:txBody>
      </p:sp>
    </p:spTree>
    <p:extLst>
      <p:ext uri="{BB962C8B-B14F-4D97-AF65-F5344CB8AC3E}">
        <p14:creationId xmlns:p14="http://schemas.microsoft.com/office/powerpoint/2010/main" val="416899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40BC2B5-76A4-722C-190F-B7C1760BFCA5}"/>
              </a:ext>
            </a:extLst>
          </p:cNvPr>
          <p:cNvSpPr txBox="1"/>
          <p:nvPr/>
        </p:nvSpPr>
        <p:spPr>
          <a:xfrm>
            <a:off x="271463" y="1536174"/>
            <a:ext cx="8572500" cy="3785652"/>
          </a:xfrm>
          <a:prstGeom prst="rect">
            <a:avLst/>
          </a:prstGeom>
          <a:noFill/>
        </p:spPr>
        <p:txBody>
          <a:bodyPr wrap="square">
            <a:spAutoFit/>
          </a:bodyPr>
          <a:lstStyle/>
          <a:p>
            <a:pPr algn="ctr">
              <a:buNone/>
            </a:pPr>
            <a:r>
              <a:rPr lang="ja-JP" altLang="en-US" sz="4000" i="0" dirty="0">
                <a:solidFill>
                  <a:srgbClr val="111111"/>
                </a:solidFill>
                <a:effectLst/>
                <a:latin typeface="游ゴシック体"/>
              </a:rPr>
              <a:t>多くの方が「</a:t>
            </a:r>
            <a:r>
              <a:rPr lang="ja-JP" altLang="en-US" sz="4000" b="1" i="0" dirty="0">
                <a:solidFill>
                  <a:srgbClr val="FF0000"/>
                </a:solidFill>
                <a:effectLst/>
                <a:latin typeface="游ゴシック体"/>
              </a:rPr>
              <a:t>人生会議</a:t>
            </a:r>
            <a:r>
              <a:rPr lang="ja-JP" altLang="en-US" sz="4000" i="0" dirty="0">
                <a:solidFill>
                  <a:srgbClr val="111111"/>
                </a:solidFill>
                <a:effectLst/>
                <a:latin typeface="游ゴシック体"/>
              </a:rPr>
              <a:t>」を知らず、考えてはいてもまだ話し合えていないのが現状です。</a:t>
            </a:r>
            <a:endParaRPr lang="en-US" altLang="ja-JP" sz="4000" i="0" dirty="0">
              <a:solidFill>
                <a:srgbClr val="111111"/>
              </a:solidFill>
              <a:effectLst/>
              <a:latin typeface="游ゴシック体"/>
            </a:endParaRPr>
          </a:p>
          <a:p>
            <a:pPr algn="ctr">
              <a:buNone/>
            </a:pPr>
            <a:endParaRPr lang="ja-JP" altLang="en-US" sz="4000" i="0" dirty="0">
              <a:solidFill>
                <a:srgbClr val="111111"/>
              </a:solidFill>
              <a:effectLst/>
              <a:latin typeface="游ゴシック体"/>
            </a:endParaRPr>
          </a:p>
          <a:p>
            <a:pPr algn="ctr">
              <a:buNone/>
            </a:pPr>
            <a:r>
              <a:rPr lang="ja-JP" altLang="en-US" sz="4000" i="0" dirty="0">
                <a:solidFill>
                  <a:srgbClr val="111111"/>
                </a:solidFill>
                <a:effectLst/>
                <a:latin typeface="游ゴシック体"/>
              </a:rPr>
              <a:t>あなたも同じだとしても、それは</a:t>
            </a:r>
            <a:endParaRPr lang="en-US" altLang="ja-JP" sz="4000" i="0" dirty="0">
              <a:solidFill>
                <a:srgbClr val="111111"/>
              </a:solidFill>
              <a:effectLst/>
              <a:latin typeface="游ゴシック体"/>
            </a:endParaRPr>
          </a:p>
          <a:p>
            <a:pPr algn="ctr">
              <a:buNone/>
            </a:pPr>
            <a:r>
              <a:rPr lang="ja-JP" altLang="en-US" sz="4000" i="0" dirty="0">
                <a:solidFill>
                  <a:srgbClr val="111111"/>
                </a:solidFill>
                <a:effectLst/>
                <a:latin typeface="游ゴシック体"/>
              </a:rPr>
              <a:t>決して特別なことではありません。</a:t>
            </a:r>
          </a:p>
        </p:txBody>
      </p:sp>
      <p:sp>
        <p:nvSpPr>
          <p:cNvPr id="6" name="テキスト ボックス 5">
            <a:extLst>
              <a:ext uri="{FF2B5EF4-FFF2-40B4-BE49-F238E27FC236}">
                <a16:creationId xmlns:a16="http://schemas.microsoft.com/office/drawing/2014/main" id="{57183BE1-8778-C23A-E9AF-0231460D6AB6}"/>
              </a:ext>
            </a:extLst>
          </p:cNvPr>
          <p:cNvSpPr txBox="1"/>
          <p:nvPr/>
        </p:nvSpPr>
        <p:spPr>
          <a:xfrm>
            <a:off x="2986088" y="6488668"/>
            <a:ext cx="6157912" cy="369332"/>
          </a:xfrm>
          <a:prstGeom prst="rect">
            <a:avLst/>
          </a:prstGeom>
          <a:noFill/>
        </p:spPr>
        <p:txBody>
          <a:bodyPr wrap="square">
            <a:spAutoFit/>
          </a:bodyPr>
          <a:lstStyle/>
          <a:p>
            <a:r>
              <a:rPr lang="ja-JP" altLang="en-US" dirty="0"/>
              <a:t>厚生労働省　ホームページ　「人生会議」してみませんか</a:t>
            </a:r>
          </a:p>
        </p:txBody>
      </p:sp>
    </p:spTree>
    <p:extLst>
      <p:ext uri="{BB962C8B-B14F-4D97-AF65-F5344CB8AC3E}">
        <p14:creationId xmlns:p14="http://schemas.microsoft.com/office/powerpoint/2010/main" val="355032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10BB6-CCA7-58AC-808C-291D7608A5D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51616EE2-963A-C0AB-7C06-2750905FF33A}"/>
              </a:ext>
            </a:extLst>
          </p:cNvPr>
          <p:cNvSpPr/>
          <p:nvPr/>
        </p:nvSpPr>
        <p:spPr>
          <a:xfrm>
            <a:off x="1000125" y="1257299"/>
            <a:ext cx="6858000" cy="41576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latin typeface="+mn-ea"/>
              </a:rPr>
              <a:t>なぜ、「</a:t>
            </a:r>
            <a:r>
              <a:rPr kumimoji="1" lang="ja-JP" altLang="en-US" sz="4000" b="1" dirty="0">
                <a:solidFill>
                  <a:srgbClr val="FF0000"/>
                </a:solidFill>
                <a:latin typeface="+mn-ea"/>
              </a:rPr>
              <a:t>人生会議</a:t>
            </a:r>
            <a:r>
              <a:rPr kumimoji="1" lang="ja-JP" altLang="en-US" sz="4000" dirty="0">
                <a:solidFill>
                  <a:schemeClr val="tx1"/>
                </a:solidFill>
                <a:latin typeface="+mn-ea"/>
              </a:rPr>
              <a:t>」が必要？</a:t>
            </a:r>
            <a:endParaRPr kumimoji="1" lang="en-US" altLang="ja-JP" sz="4000" dirty="0">
              <a:solidFill>
                <a:schemeClr val="tx1"/>
              </a:solidFill>
              <a:latin typeface="+mn-ea"/>
            </a:endParaRPr>
          </a:p>
        </p:txBody>
      </p:sp>
    </p:spTree>
    <p:extLst>
      <p:ext uri="{BB962C8B-B14F-4D97-AF65-F5344CB8AC3E}">
        <p14:creationId xmlns:p14="http://schemas.microsoft.com/office/powerpoint/2010/main" val="282658982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1942</TotalTime>
  <Words>2153</Words>
  <Application>Microsoft Office PowerPoint</Application>
  <PresentationFormat>画面に合わせる (4:3)</PresentationFormat>
  <Paragraphs>243</Paragraphs>
  <Slides>26</Slides>
  <Notes>26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メイリオ</vt:lpstr>
      <vt:lpstr>游ゴシック</vt:lpstr>
      <vt:lpstr>游ゴシック体</vt:lpstr>
      <vt:lpstr>Arial</vt:lpstr>
      <vt:lpstr>Calibri</vt:lpstr>
      <vt:lpstr>Calibri Light</vt:lpstr>
      <vt:lpstr>Gill Sans MT</vt:lpstr>
      <vt:lpstr>Office テーマ</vt:lpstr>
      <vt:lpstr>PowerPoint プレゼンテーション</vt:lpstr>
      <vt:lpstr>心豊かにさいごまで私らしく暮らすために ～人生会議をはじめよう～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心豊かにさいごまで 私らしく暮らすために 人生会議 をはじめましょう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西村 まみ</dc:creator>
  <cp:lastModifiedBy>青木 麻衣</cp:lastModifiedBy>
  <cp:revision>26</cp:revision>
  <cp:lastPrinted>2026-06-10T05:06:54Z</cp:lastPrinted>
  <dcterms:created xsi:type="dcterms:W3CDTF">2026-05-14T01:35:34Z</dcterms:created>
  <dcterms:modified xsi:type="dcterms:W3CDTF">2026-06-30T05:15:47Z</dcterms:modified>
</cp:coreProperties>
</file>